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Lst>
  <p:sldSz cx="12192000" cy="6858000"/>
  <p:notesSz cx="6858000" cy="9144000"/>
  <p:defaultTextStyle>
    <a:defPPr lvl="0">
      <a:defRPr lang="tr-TR"/>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heme" Target="theme/theme1.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8" Type="http://schemas.openxmlformats.org/officeDocument/2006/relationships/slide" Target="slides/slide7.xml"/><Relationship Id="rId3" Type="http://schemas.openxmlformats.org/officeDocument/2006/relationships/slide" Target="slides/slide2.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tr-TR"/>
              <a:t>Asıl başlık stili için tıklatın</a:t>
            </a:r>
            <a:endParaRPr lang="en-US" dirty="0"/>
          </a:p>
        </p:txBody>
      </p:sp>
      <p:sp>
        <p:nvSpPr>
          <p:cNvPr id="3" name="Subtitle 2"/>
          <p:cNvSpPr>
            <a:spLocks noGrp="1"/>
          </p:cNvSpPr>
          <p:nvPr>
            <p:ph type="subTitle" idx="1"/>
          </p:nvPr>
        </p:nvSpPr>
        <p:spPr>
          <a:xfrm>
            <a:off x="1100051" y="4455620"/>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C29A5550-73A7-43B5-B0ED-A9C191212406}" type="datetimeFigureOut">
              <a:rPr lang="tr-TR" smtClean="0"/>
              <a:t>26.03.2024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C53E30-DB1C-4A66-A18B-6456EBAFB8F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1388705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29A5550-73A7-43B5-B0ED-A9C191212406}" type="datetimeFigureOut">
              <a:rPr lang="tr-TR" smtClean="0"/>
              <a:t>26.03.2024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208850074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Dikey Başlık ve Metin">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4778"/>
            <a:ext cx="2628900" cy="5757421"/>
          </a:xfrm>
        </p:spPr>
        <p:txBody>
          <a:bodyPr vert="eaVert"/>
          <a:lstStyle/>
          <a:p>
            <a:r>
              <a:rPr lang="tr-TR"/>
              <a:t>Asıl başlık stili için tıklatın</a:t>
            </a:r>
            <a:endParaRPr lang="en-US" dirty="0"/>
          </a:p>
        </p:txBody>
      </p:sp>
      <p:sp>
        <p:nvSpPr>
          <p:cNvPr id="3" name="Vertical Text Placeholder 2"/>
          <p:cNvSpPr>
            <a:spLocks noGrp="1"/>
          </p:cNvSpPr>
          <p:nvPr>
            <p:ph type="body" orient="vert" idx="1"/>
          </p:nvPr>
        </p:nvSpPr>
        <p:spPr>
          <a:xfrm>
            <a:off x="838200" y="414778"/>
            <a:ext cx="7734300" cy="5757422"/>
          </a:xfrm>
        </p:spPr>
        <p:txBody>
          <a:bodyPr vert="eaVert" lIns="45720" tIns="0" rIns="45720" bIns="0"/>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29A5550-73A7-43B5-B0ED-A9C191212406}" type="datetimeFigureOut">
              <a:rPr lang="tr-TR" smtClean="0"/>
              <a:t>26.03.2024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186573478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defRPr/>
            </a:lvl1pPr>
          </a:lstStyle>
          <a:p>
            <a:r>
              <a:rPr lang="tr-TR"/>
              <a:t>Asıl başlık stili için tıklatın</a:t>
            </a:r>
            <a:endParaRPr lang="en-US" dirty="0"/>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C29A5550-73A7-43B5-B0ED-A9C191212406}" type="datetimeFigureOut">
              <a:rPr lang="tr-TR" smtClean="0"/>
              <a:t>26.03.2024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16525388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Bölüm Üstbilgisi">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tr-TR"/>
              <a:t>Asıl başlık stili için tıklatın</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C29A5550-73A7-43B5-B0ED-A9C191212406}" type="datetimeFigureOut">
              <a:rPr lang="tr-TR" smtClean="0"/>
              <a:t>26.03.2024</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30C53E30-DB1C-4A66-A18B-6456EBAFB8F7}" type="slidenum">
              <a:rPr lang="tr-TR" smtClean="0"/>
              <a:t>‹#›</a:t>
            </a:fld>
            <a:endParaRPr lang="tr-TR"/>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090104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Content Placeholder 2"/>
          <p:cNvSpPr>
            <a:spLocks noGrp="1"/>
          </p:cNvSpPr>
          <p:nvPr>
            <p:ph sz="half" idx="1"/>
          </p:nvPr>
        </p:nvSpPr>
        <p:spPr>
          <a:xfrm>
            <a:off x="1097279" y="1845734"/>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C29A5550-73A7-43B5-B0ED-A9C191212406}" type="datetimeFigureOut">
              <a:rPr lang="tr-TR" smtClean="0"/>
              <a:t>26.03.2024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455719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tr-TR"/>
              <a:t>Asıl başlık stili için tıklatın</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109728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6217920" y="2582334"/>
            <a:ext cx="4937760" cy="33782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29A5550-73A7-43B5-B0ED-A9C191212406}" type="datetimeFigureOut">
              <a:rPr lang="tr-TR" smtClean="0"/>
              <a:t>26.03.2024</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26550454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dirty="0"/>
          </a:p>
        </p:txBody>
      </p:sp>
      <p:sp>
        <p:nvSpPr>
          <p:cNvPr id="3" name="Date Placeholder 2"/>
          <p:cNvSpPr>
            <a:spLocks noGrp="1"/>
          </p:cNvSpPr>
          <p:nvPr>
            <p:ph type="dt" sz="half" idx="10"/>
          </p:nvPr>
        </p:nvSpPr>
        <p:spPr/>
        <p:txBody>
          <a:bodyPr/>
          <a:lstStyle/>
          <a:p>
            <a:fld id="{C29A5550-73A7-43B5-B0ED-A9C191212406}" type="datetimeFigureOut">
              <a:rPr lang="tr-TR" smtClean="0"/>
              <a:t>26.03.2024</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115074633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oş">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C29A5550-73A7-43B5-B0ED-A9C191212406}" type="datetimeFigureOut">
              <a:rPr lang="tr-TR" smtClean="0"/>
              <a:t>26.03.2024</a:t>
            </a:fld>
            <a:endParaRPr lang="tr-TR"/>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tr-TR"/>
          </a:p>
        </p:txBody>
      </p:sp>
      <p:sp>
        <p:nvSpPr>
          <p:cNvPr id="9" name="Slide Number Placeholder 8"/>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8520651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Başlıklı İçerik">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tr-TR"/>
              <a:t>Asıl başlık stili için tıklatın</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C29A5550-73A7-43B5-B0ED-A9C191212406}" type="datetimeFigureOut">
              <a:rPr lang="tr-TR" smtClean="0"/>
              <a:t>26.03.2024</a:t>
            </a:fld>
            <a:endParaRPr lang="tr-TR"/>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tr-T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30C53E30-DB1C-4A66-A18B-6456EBAFB8F7}" type="slidenum">
              <a:rPr lang="tr-TR" smtClean="0"/>
              <a:t>‹#›</a:t>
            </a:fld>
            <a:endParaRPr lang="tr-TR"/>
          </a:p>
        </p:txBody>
      </p:sp>
    </p:spTree>
    <p:extLst>
      <p:ext uri="{BB962C8B-B14F-4D97-AF65-F5344CB8AC3E}">
        <p14:creationId xmlns:p14="http://schemas.microsoft.com/office/powerpoint/2010/main" val="26240264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264" cy="822960"/>
          </a:xfrm>
        </p:spPr>
        <p:txBody>
          <a:bodyPr lIns="91440" tIns="0" rIns="91440" bIns="0" anchor="b">
            <a:noAutofit/>
          </a:bodyPr>
          <a:lstStyle>
            <a:lvl1pPr>
              <a:defRPr sz="3600" b="0">
                <a:solidFill>
                  <a:srgbClr val="FFFFFF"/>
                </a:solidFill>
              </a:defRPr>
            </a:lvl1pPr>
          </a:lstStyle>
          <a:p>
            <a:r>
              <a:rPr lang="tr-TR"/>
              <a:t>Asıl başlık stili için tıklatın</a:t>
            </a:r>
            <a:endParaRPr lang="en-US" dirty="0"/>
          </a:p>
        </p:txBody>
      </p:sp>
      <p:sp>
        <p:nvSpPr>
          <p:cNvPr id="3" name="Picture Placeholder 2"/>
          <p:cNvSpPr>
            <a:spLocks noGrp="1" noChangeAspect="1"/>
          </p:cNvSpPr>
          <p:nvPr>
            <p:ph type="pic" idx="1"/>
          </p:nvPr>
        </p:nvSpPr>
        <p:spPr>
          <a:xfrm>
            <a:off x="15" y="0"/>
            <a:ext cx="12191985" cy="4915076"/>
          </a:xfrm>
          <a:blipFill>
            <a:blip r:embed="rId2"/>
            <a:stretch>
              <a:fillRect/>
            </a:stretch>
          </a:blipFill>
        </p:spPr>
        <p:txBody>
          <a:bodyPr lIns="457200" tIns="457200"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1097280" y="5907023"/>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C29A5550-73A7-43B5-B0ED-A9C191212406}" type="datetimeFigureOut">
              <a:rPr lang="tr-TR" smtClean="0"/>
              <a:t>26.03.2024</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30C53E30-DB1C-4A66-A18B-6456EBAFB8F7}" type="slidenum">
              <a:rPr lang="tr-TR" smtClean="0"/>
              <a:t>‹#›</a:t>
            </a:fld>
            <a:endParaRPr lang="tr-TR"/>
          </a:p>
        </p:txBody>
      </p:sp>
    </p:spTree>
    <p:extLst>
      <p:ext uri="{BB962C8B-B14F-4D97-AF65-F5344CB8AC3E}">
        <p14:creationId xmlns:p14="http://schemas.microsoft.com/office/powerpoint/2010/main" val="335722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0" y="6334316"/>
            <a:ext cx="12192001" cy="659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tr-TR"/>
              <a:t>Asıl başlık stili için tıklatın</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C29A5550-73A7-43B5-B0ED-A9C191212406}" type="datetimeFigureOut">
              <a:rPr lang="tr-TR" smtClean="0"/>
              <a:t>26.03.2024</a:t>
            </a:fld>
            <a:endParaRPr lang="tr-TR"/>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tr-T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30C53E30-DB1C-4A66-A18B-6456EBAFB8F7}" type="slidenum">
              <a:rPr lang="tr-TR" smtClean="0"/>
              <a:t>‹#›</a:t>
            </a:fld>
            <a:endParaRPr lang="tr-TR"/>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5167125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p:txBody>
          <a:bodyPr/>
          <a:lstStyle/>
          <a:p>
            <a:r>
              <a:rPr lang="tr-TR" dirty="0"/>
              <a:t>DİJİTAL ÇAĞDA EBEVEYN OLMAK</a:t>
            </a:r>
          </a:p>
        </p:txBody>
      </p:sp>
      <p:sp>
        <p:nvSpPr>
          <p:cNvPr id="3" name="Alt Başlık 2"/>
          <p:cNvSpPr>
            <a:spLocks noGrp="1"/>
          </p:cNvSpPr>
          <p:nvPr>
            <p:ph type="subTitle" idx="1"/>
          </p:nvPr>
        </p:nvSpPr>
        <p:spPr/>
        <p:txBody>
          <a:bodyPr/>
          <a:lstStyle/>
          <a:p>
            <a:r>
              <a:rPr lang="tr-TR" dirty="0"/>
              <a:t>GEBZE REHBERLİK VE ARAŞTIRMA MERKEZİ</a:t>
            </a:r>
          </a:p>
        </p:txBody>
      </p:sp>
      <p:pic>
        <p:nvPicPr>
          <p:cNvPr id="4" name="Resim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32777" y="4848045"/>
            <a:ext cx="1245805" cy="1230612"/>
          </a:xfrm>
          <a:prstGeom prst="rect">
            <a:avLst/>
          </a:prstGeom>
        </p:spPr>
      </p:pic>
    </p:spTree>
    <p:extLst>
      <p:ext uri="{BB962C8B-B14F-4D97-AF65-F5344CB8AC3E}">
        <p14:creationId xmlns:p14="http://schemas.microsoft.com/office/powerpoint/2010/main" val="354360430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normAutofit fontScale="90000"/>
          </a:bodyPr>
          <a:lstStyle/>
          <a:p>
            <a:r>
              <a:rPr lang="tr-TR" dirty="0"/>
              <a:t/>
            </a:r>
            <a:br>
              <a:rPr lang="tr-TR" dirty="0"/>
            </a:br>
            <a:r>
              <a:rPr lang="tr-TR" dirty="0"/>
              <a:t>Sosyal Medya ve Çocuklar</a:t>
            </a:r>
            <a:br>
              <a:rPr lang="tr-TR" dirty="0"/>
            </a:br>
            <a:endParaRPr lang="tr-TR" dirty="0"/>
          </a:p>
        </p:txBody>
      </p:sp>
      <p:sp>
        <p:nvSpPr>
          <p:cNvPr id="3" name="İçerik Yer Tutucusu 2"/>
          <p:cNvSpPr>
            <a:spLocks noGrp="1"/>
          </p:cNvSpPr>
          <p:nvPr>
            <p:ph idx="1"/>
          </p:nvPr>
        </p:nvSpPr>
        <p:spPr/>
        <p:txBody>
          <a:bodyPr/>
          <a:lstStyle/>
          <a:p>
            <a:r>
              <a:rPr lang="tr-TR" dirty="0"/>
              <a:t>Sosyal medya, çocuklar ve gençler için birçok fırsat sunsa da, aynı zamanda çeşitli riskleri de beraberinde getirebilir. </a:t>
            </a:r>
          </a:p>
          <a:p>
            <a:r>
              <a:rPr lang="tr-TR" b="1" dirty="0"/>
              <a:t>Bilgi Paylaşımı ve Gizlilik:</a:t>
            </a:r>
            <a:endParaRPr lang="tr-TR" dirty="0"/>
          </a:p>
          <a:p>
            <a:pPr lvl="1"/>
            <a:r>
              <a:rPr lang="tr-TR" dirty="0"/>
              <a:t>Çocuklar, sosyal medyada bilgi paylaşımında dikkatli olmalıdır. Adres, telefon numarası, okul bilgileri gibi özel bilgiler paylaşmaktan kaçınılmalıdır.</a:t>
            </a:r>
          </a:p>
          <a:p>
            <a:r>
              <a:rPr lang="tr-TR" b="1" dirty="0"/>
              <a:t>Siber Zorbalık:</a:t>
            </a:r>
            <a:endParaRPr lang="tr-TR" dirty="0"/>
          </a:p>
          <a:p>
            <a:pPr lvl="1"/>
            <a:r>
              <a:rPr lang="tr-TR" dirty="0"/>
              <a:t>Sosyal medya platformlarında çocuklar, siber zorbalığa maruz kalabilirler. Küçük bir tartışma ya da çekişme, çevrim içi olarak büyüyebilir ve çocuğun duygusal sağlığını etkileyebilir.</a:t>
            </a:r>
          </a:p>
          <a:p>
            <a:r>
              <a:rPr lang="tr-TR" b="1" dirty="0"/>
              <a:t>Çevrim İçi İntikam:</a:t>
            </a:r>
            <a:endParaRPr lang="tr-TR" dirty="0"/>
          </a:p>
          <a:p>
            <a:pPr lvl="1"/>
            <a:r>
              <a:rPr lang="tr-TR" dirty="0"/>
              <a:t>Özellikle gençler arasında yaygın olan bu durumda, çocuklar özel fotoğraf veya videolarını paylaşmaktan kaçınmalıdır.</a:t>
            </a:r>
          </a:p>
          <a:p>
            <a:endParaRPr lang="tr-TR" dirty="0"/>
          </a:p>
        </p:txBody>
      </p:sp>
    </p:spTree>
    <p:extLst>
      <p:ext uri="{BB962C8B-B14F-4D97-AF65-F5344CB8AC3E}">
        <p14:creationId xmlns:p14="http://schemas.microsoft.com/office/powerpoint/2010/main" val="134396580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Sosyal Medya ve Çocuklar</a:t>
            </a:r>
          </a:p>
        </p:txBody>
      </p:sp>
      <p:sp>
        <p:nvSpPr>
          <p:cNvPr id="3" name="İçerik Yer Tutucusu 2"/>
          <p:cNvSpPr>
            <a:spLocks noGrp="1"/>
          </p:cNvSpPr>
          <p:nvPr>
            <p:ph idx="1"/>
          </p:nvPr>
        </p:nvSpPr>
        <p:spPr/>
        <p:txBody>
          <a:bodyPr/>
          <a:lstStyle/>
          <a:p>
            <a:r>
              <a:rPr lang="tr-TR" b="1" dirty="0"/>
              <a:t>Görüntü ve Beden Algısı:</a:t>
            </a:r>
            <a:endParaRPr lang="tr-TR" dirty="0"/>
          </a:p>
          <a:p>
            <a:pPr lvl="1"/>
            <a:r>
              <a:rPr lang="tr-TR" dirty="0"/>
              <a:t>Sosyal medyada paylaşılan idealize edilmiş görüntüler, çocukların kendilerini karşılaştırmalarına ve beden algılarını etkilemelerine neden olabilir.</a:t>
            </a:r>
          </a:p>
          <a:p>
            <a:r>
              <a:rPr lang="tr-TR" b="1" dirty="0"/>
              <a:t>Bağımlılık ve Ekran Süresi:</a:t>
            </a:r>
            <a:endParaRPr lang="tr-TR" dirty="0"/>
          </a:p>
          <a:p>
            <a:pPr lvl="1"/>
            <a:r>
              <a:rPr lang="tr-TR" dirty="0"/>
              <a:t>Sosyal medya, çocukları bağımlılık haline getirebilir ve uzun süreli ekran süresi, sağlık sorunlarına ve akademik performans düşüklüğüne neden olabilir.</a:t>
            </a:r>
          </a:p>
          <a:p>
            <a:r>
              <a:rPr lang="tr-TR" b="1" dirty="0"/>
              <a:t>Yanıltıcı Bilgi ve Sahte Haberler:</a:t>
            </a:r>
            <a:endParaRPr lang="tr-TR" dirty="0"/>
          </a:p>
          <a:p>
            <a:pPr lvl="1"/>
            <a:r>
              <a:rPr lang="tr-TR" dirty="0"/>
              <a:t>Sosyal medyada dolaşan yanıltıcı bilgiler, çocukları etkileyebilir ve onların doğru bilgilerle ayırt etme becerilerini sınayabilir.</a:t>
            </a:r>
          </a:p>
          <a:p>
            <a:endParaRPr lang="tr-TR" dirty="0"/>
          </a:p>
        </p:txBody>
      </p:sp>
    </p:spTree>
    <p:extLst>
      <p:ext uri="{BB962C8B-B14F-4D97-AF65-F5344CB8AC3E}">
        <p14:creationId xmlns:p14="http://schemas.microsoft.com/office/powerpoint/2010/main" val="34369796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Sosyal Medya ve Çocuklar</a:t>
            </a:r>
          </a:p>
        </p:txBody>
      </p:sp>
      <p:sp>
        <p:nvSpPr>
          <p:cNvPr id="3" name="İçerik Yer Tutucusu 2"/>
          <p:cNvSpPr>
            <a:spLocks noGrp="1"/>
          </p:cNvSpPr>
          <p:nvPr>
            <p:ph idx="1"/>
          </p:nvPr>
        </p:nvSpPr>
        <p:spPr/>
        <p:txBody>
          <a:bodyPr/>
          <a:lstStyle/>
          <a:p>
            <a:r>
              <a:rPr lang="tr-TR" b="1" dirty="0"/>
              <a:t>Sosyal İzolasyon ve Dijital Davranışlar:</a:t>
            </a:r>
            <a:endParaRPr lang="tr-TR" dirty="0"/>
          </a:p>
          <a:p>
            <a:pPr lvl="1"/>
            <a:r>
              <a:rPr lang="tr-TR" dirty="0"/>
              <a:t>Çocuklar, sosyal medyada yaşanan olaylar nedeniyle kendilerini dışlanmış hissedebilirler. Ayrıca, dijital davranışlar gerçek yaşam etkileşimlerini azaltabilir.</a:t>
            </a:r>
          </a:p>
          <a:p>
            <a:r>
              <a:rPr lang="tr-TR" b="1" dirty="0"/>
              <a:t>Ebeveyn Denetimi ve İletişim:</a:t>
            </a:r>
            <a:endParaRPr lang="tr-TR" dirty="0"/>
          </a:p>
          <a:p>
            <a:pPr lvl="1"/>
            <a:r>
              <a:rPr lang="tr-TR" dirty="0"/>
              <a:t>Ebeveynler, çocukların sosyal medya kullanımını denetlemeli ve güvenli bir çevre sağlamak için iletişimi güçlendirmelidir.</a:t>
            </a:r>
          </a:p>
          <a:p>
            <a:r>
              <a:rPr lang="tr-TR" b="1" dirty="0"/>
              <a:t>Sosyal Medya Eğitimi:</a:t>
            </a:r>
            <a:endParaRPr lang="tr-TR" dirty="0"/>
          </a:p>
          <a:p>
            <a:pPr lvl="1"/>
            <a:r>
              <a:rPr lang="tr-TR" dirty="0"/>
              <a:t>Çocuklara, sosyal medyanın etkileri konusunda eğitim verilmeli. Dijital okuryazarlık, çevrim içi güvenlik ve doğru bilgi ayırt etme konularında bilinçlenmeleri sağlanmalıdır.</a:t>
            </a:r>
          </a:p>
          <a:p>
            <a:endParaRPr lang="tr-TR" dirty="0"/>
          </a:p>
        </p:txBody>
      </p:sp>
    </p:spTree>
    <p:extLst>
      <p:ext uri="{BB962C8B-B14F-4D97-AF65-F5344CB8AC3E}">
        <p14:creationId xmlns:p14="http://schemas.microsoft.com/office/powerpoint/2010/main" val="28055936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Siber zorbalık, sosyal medya, mesajlaşma, oyun gibi dijital platformlarda, kişiyi korkutmayı, kızdırmayı veya utandırmayı amaçlayan, tekrarlayan zorba davranışlardır.</a:t>
            </a:r>
          </a:p>
          <a:p>
            <a:pPr>
              <a:buFont typeface="Wingdings" panose="05000000000000000000" pitchFamily="2" charset="2"/>
              <a:buChar char="§"/>
            </a:pPr>
            <a:r>
              <a:rPr lang="tr-TR" dirty="0"/>
              <a:t>Gizlenmesi ve kaçması zordur. </a:t>
            </a:r>
          </a:p>
          <a:p>
            <a:pPr>
              <a:buFont typeface="Wingdings" panose="05000000000000000000" pitchFamily="2" charset="2"/>
              <a:buChar char="§"/>
            </a:pPr>
            <a:r>
              <a:rPr lang="tr-TR" spc="-9" dirty="0">
                <a:latin typeface="Calibri" panose="020F0502020204030204" pitchFamily="34" charset="0"/>
                <a:cs typeface="Calibri" panose="020F0502020204030204" pitchFamily="34" charset="0"/>
              </a:rPr>
              <a:t>Dünyanın </a:t>
            </a:r>
            <a:r>
              <a:rPr lang="tr-TR" spc="-6" dirty="0">
                <a:latin typeface="Calibri" panose="020F0502020204030204" pitchFamily="34" charset="0"/>
                <a:cs typeface="Calibri" panose="020F0502020204030204" pitchFamily="34" charset="0"/>
              </a:rPr>
              <a:t>her yerinden insana </a:t>
            </a:r>
            <a:r>
              <a:rPr lang="tr-TR" spc="-21" dirty="0">
                <a:latin typeface="Calibri" panose="020F0502020204030204" pitchFamily="34" charset="0"/>
                <a:cs typeface="Calibri" panose="020F0502020204030204" pitchFamily="34" charset="0"/>
              </a:rPr>
              <a:t>açıktır, </a:t>
            </a:r>
            <a:r>
              <a:rPr lang="tr-TR" spc="-6" dirty="0">
                <a:latin typeface="Calibri" panose="020F0502020204030204" pitchFamily="34" charset="0"/>
                <a:cs typeface="Calibri" panose="020F0502020204030204" pitchFamily="34" charset="0"/>
              </a:rPr>
              <a:t>saniyeler içinde  geniş kitlelere </a:t>
            </a:r>
            <a:r>
              <a:rPr lang="tr-TR" spc="-9" dirty="0">
                <a:latin typeface="Calibri" panose="020F0502020204030204" pitchFamily="34" charset="0"/>
                <a:cs typeface="Calibri" panose="020F0502020204030204" pitchFamily="34" charset="0"/>
              </a:rPr>
              <a:t>ulaşarak </a:t>
            </a:r>
            <a:r>
              <a:rPr lang="tr-TR" spc="-6" dirty="0">
                <a:latin typeface="Calibri" panose="020F0502020204030204" pitchFamily="34" charset="0"/>
                <a:cs typeface="Calibri" panose="020F0502020204030204" pitchFamily="34" charset="0"/>
              </a:rPr>
              <a:t>popüler</a:t>
            </a:r>
            <a:r>
              <a:rPr lang="tr-TR" spc="12" dirty="0">
                <a:latin typeface="Calibri" panose="020F0502020204030204" pitchFamily="34" charset="0"/>
                <a:cs typeface="Calibri" panose="020F0502020204030204" pitchFamily="34" charset="0"/>
              </a:rPr>
              <a:t> </a:t>
            </a:r>
            <a:r>
              <a:rPr lang="tr-TR" spc="-6" dirty="0">
                <a:latin typeface="Calibri" panose="020F0502020204030204" pitchFamily="34" charset="0"/>
                <a:cs typeface="Calibri" panose="020F0502020204030204" pitchFamily="34" charset="0"/>
              </a:rPr>
              <a:t>olabilir.</a:t>
            </a:r>
          </a:p>
          <a:p>
            <a:pPr>
              <a:buFont typeface="Wingdings" panose="05000000000000000000" pitchFamily="2" charset="2"/>
              <a:buChar char="§"/>
            </a:pPr>
            <a:r>
              <a:rPr lang="tr-TR" spc="-6" dirty="0">
                <a:latin typeface="Calibri" panose="020F0502020204030204" pitchFamily="34" charset="0"/>
                <a:cs typeface="Calibri" panose="020F0502020204030204" pitchFamily="34" charset="0"/>
              </a:rPr>
              <a:t>Zorba anonim olabilir. Kimliği, adı gerçek olmayabilir.</a:t>
            </a:r>
          </a:p>
          <a:p>
            <a:pPr>
              <a:buFont typeface="Wingdings" panose="05000000000000000000" pitchFamily="2" charset="2"/>
              <a:buChar char="§"/>
            </a:pPr>
            <a:r>
              <a:rPr lang="tr-TR" spc="-6" dirty="0">
                <a:latin typeface="Calibri" panose="020F0502020204030204" pitchFamily="34" charset="0"/>
                <a:cs typeface="Calibri" panose="020F0502020204030204" pitchFamily="34" charset="0"/>
              </a:rPr>
              <a:t>Zorbalık her zaman ve her çevrim için ortamda meydana gelebilir.</a:t>
            </a:r>
            <a:endParaRPr lang="tr-TR" dirty="0">
              <a:latin typeface="Calibri" panose="020F0502020204030204" pitchFamily="34" charset="0"/>
              <a:cs typeface="Calibri" panose="020F0502020204030204" pitchFamily="34" charset="0"/>
            </a:endParaRPr>
          </a:p>
          <a:p>
            <a:pPr marL="111874" indent="0">
              <a:buNone/>
            </a:pPr>
            <a:endParaRPr lang="en-US" b="1" dirty="0">
              <a:latin typeface="Calibri" panose="020F0502020204030204" pitchFamily="34" charset="0"/>
              <a:cs typeface="Calibri" panose="020F0502020204030204" pitchFamily="34" charset="0"/>
            </a:endParaRPr>
          </a:p>
          <a:p>
            <a:pPr>
              <a:spcBef>
                <a:spcPts val="15"/>
              </a:spcBef>
            </a:pPr>
            <a:endParaRPr lang="en-US" b="1" dirty="0">
              <a:latin typeface="Calibri" panose="020F0502020204030204" pitchFamily="34" charset="0"/>
              <a:cs typeface="Calibri" panose="020F0502020204030204" pitchFamily="34" charset="0"/>
            </a:endParaRPr>
          </a:p>
          <a:p>
            <a:endParaRPr lang="tr-TR" dirty="0"/>
          </a:p>
          <a:p>
            <a:endParaRPr lang="tr-TR" dirty="0"/>
          </a:p>
          <a:p>
            <a:endParaRPr lang="tr-TR" dirty="0"/>
          </a:p>
        </p:txBody>
      </p:sp>
    </p:spTree>
    <p:extLst>
      <p:ext uri="{BB962C8B-B14F-4D97-AF65-F5344CB8AC3E}">
        <p14:creationId xmlns:p14="http://schemas.microsoft.com/office/powerpoint/2010/main" val="281876239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r>
              <a:rPr lang="en-US" spc="9" dirty="0" err="1"/>
              <a:t>Siber</a:t>
            </a:r>
            <a:r>
              <a:rPr lang="en-US" spc="9" dirty="0"/>
              <a:t> </a:t>
            </a:r>
            <a:r>
              <a:rPr lang="en-US" spc="3" dirty="0" err="1"/>
              <a:t>zorbalık</a:t>
            </a:r>
            <a:r>
              <a:rPr lang="en-US" spc="3" dirty="0"/>
              <a:t> </a:t>
            </a:r>
            <a:r>
              <a:rPr lang="en-US" spc="3" dirty="0" err="1"/>
              <a:t>konusunda</a:t>
            </a:r>
            <a:r>
              <a:rPr lang="en-US" spc="3" dirty="0"/>
              <a:t> </a:t>
            </a:r>
            <a:r>
              <a:rPr lang="en-US" spc="9" dirty="0" err="1"/>
              <a:t>şunlar</a:t>
            </a:r>
            <a:r>
              <a:rPr lang="en-US" spc="9" dirty="0"/>
              <a:t> </a:t>
            </a:r>
            <a:r>
              <a:rPr lang="en-US" spc="9" dirty="0" err="1"/>
              <a:t>örnek</a:t>
            </a:r>
            <a:r>
              <a:rPr lang="en-US" spc="-30" dirty="0"/>
              <a:t> </a:t>
            </a:r>
            <a:r>
              <a:rPr lang="en-US" spc="3" dirty="0" err="1"/>
              <a:t>verilebilir</a:t>
            </a:r>
            <a:r>
              <a:rPr lang="en-US" spc="3" dirty="0"/>
              <a:t>:</a:t>
            </a:r>
            <a:endParaRPr lang="en-US" dirty="0"/>
          </a:p>
          <a:p>
            <a:pPr>
              <a:buFont typeface="Wingdings" panose="05000000000000000000" pitchFamily="2" charset="2"/>
              <a:buChar char="§"/>
            </a:pPr>
            <a:r>
              <a:rPr lang="tr-TR" spc="-3" dirty="0">
                <a:cs typeface="Calibri"/>
              </a:rPr>
              <a:t>Sosyal </a:t>
            </a:r>
            <a:r>
              <a:rPr lang="tr-TR" spc="6" dirty="0">
                <a:cs typeface="Calibri"/>
              </a:rPr>
              <a:t>medyada birinin hakkında </a:t>
            </a:r>
            <a:r>
              <a:rPr lang="tr-TR" spc="3" dirty="0">
                <a:cs typeface="Calibri"/>
              </a:rPr>
              <a:t>yalanlar  </a:t>
            </a:r>
            <a:r>
              <a:rPr lang="tr-TR" dirty="0">
                <a:cs typeface="Calibri"/>
              </a:rPr>
              <a:t>yaymak </a:t>
            </a:r>
            <a:r>
              <a:rPr lang="tr-TR" spc="-6" dirty="0">
                <a:cs typeface="Calibri"/>
              </a:rPr>
              <a:t>veya </a:t>
            </a:r>
            <a:r>
              <a:rPr lang="tr-TR" spc="3" dirty="0">
                <a:cs typeface="Calibri"/>
              </a:rPr>
              <a:t>utanç verici </a:t>
            </a:r>
            <a:r>
              <a:rPr lang="tr-TR" spc="-3" dirty="0" err="1">
                <a:cs typeface="Calibri"/>
              </a:rPr>
              <a:t>fotoğraﬂarını</a:t>
            </a:r>
            <a:r>
              <a:rPr lang="tr-TR" spc="-3" dirty="0">
                <a:cs typeface="Calibri"/>
              </a:rPr>
              <a:t>  </a:t>
            </a:r>
            <a:r>
              <a:rPr lang="tr-TR" spc="3" dirty="0">
                <a:cs typeface="Calibri"/>
              </a:rPr>
              <a:t>yayınlamak</a:t>
            </a:r>
            <a:endParaRPr lang="tr-TR" dirty="0">
              <a:cs typeface="Calibri"/>
            </a:endParaRPr>
          </a:p>
          <a:p>
            <a:pPr>
              <a:buFont typeface="Wingdings" panose="05000000000000000000" pitchFamily="2" charset="2"/>
              <a:buChar char="§"/>
            </a:pPr>
            <a:r>
              <a:rPr lang="tr-TR" spc="9" dirty="0">
                <a:cs typeface="Calibri"/>
              </a:rPr>
              <a:t>Mesajlaşma </a:t>
            </a:r>
            <a:r>
              <a:rPr lang="tr-TR" spc="-3" dirty="0">
                <a:cs typeface="Calibri"/>
              </a:rPr>
              <a:t>platformları </a:t>
            </a:r>
            <a:r>
              <a:rPr lang="tr-TR" spc="3" dirty="0">
                <a:cs typeface="Calibri"/>
              </a:rPr>
              <a:t>aracılığıyla  </a:t>
            </a:r>
            <a:r>
              <a:rPr lang="tr-TR" dirty="0">
                <a:cs typeface="Calibri"/>
              </a:rPr>
              <a:t>incitici </a:t>
            </a:r>
            <a:r>
              <a:rPr lang="tr-TR" spc="6" dirty="0">
                <a:cs typeface="Calibri"/>
              </a:rPr>
              <a:t>mesajlar </a:t>
            </a:r>
            <a:r>
              <a:rPr lang="tr-TR" spc="-6" dirty="0">
                <a:cs typeface="Calibri"/>
              </a:rPr>
              <a:t>veya </a:t>
            </a:r>
            <a:r>
              <a:rPr lang="tr-TR" spc="3" dirty="0">
                <a:cs typeface="Calibri"/>
              </a:rPr>
              <a:t>tehditler</a:t>
            </a:r>
            <a:r>
              <a:rPr lang="tr-TR" spc="30" dirty="0">
                <a:cs typeface="Calibri"/>
              </a:rPr>
              <a:t> </a:t>
            </a:r>
            <a:r>
              <a:rPr lang="tr-TR" spc="6" dirty="0">
                <a:cs typeface="Calibri"/>
              </a:rPr>
              <a:t>göndermek</a:t>
            </a:r>
          </a:p>
          <a:p>
            <a:pPr>
              <a:buFont typeface="Wingdings" panose="05000000000000000000" pitchFamily="2" charset="2"/>
              <a:buChar char="§"/>
            </a:pPr>
            <a:r>
              <a:rPr lang="tr-TR" spc="6" dirty="0">
                <a:cs typeface="Calibri"/>
              </a:rPr>
              <a:t>Birinin kimliğine bürünmek veya onun adına başkalarına mesajlar göndermek</a:t>
            </a:r>
          </a:p>
          <a:p>
            <a:pPr marL="0" indent="0">
              <a:buNone/>
            </a:pPr>
            <a:r>
              <a:rPr lang="tr-TR" spc="3" dirty="0">
                <a:cs typeface="Calibri"/>
              </a:rPr>
              <a:t>Siber </a:t>
            </a:r>
            <a:r>
              <a:rPr lang="tr-TR" dirty="0">
                <a:cs typeface="Calibri"/>
              </a:rPr>
              <a:t>zorbalık </a:t>
            </a:r>
            <a:r>
              <a:rPr lang="tr-TR" spc="3" dirty="0">
                <a:cs typeface="Calibri"/>
              </a:rPr>
              <a:t>arkasında </a:t>
            </a:r>
            <a:r>
              <a:rPr lang="tr-TR" dirty="0">
                <a:cs typeface="Calibri"/>
              </a:rPr>
              <a:t>dijital </a:t>
            </a:r>
            <a:r>
              <a:rPr lang="tr-TR" spc="-6" dirty="0">
                <a:cs typeface="Calibri"/>
              </a:rPr>
              <a:t>ayak </a:t>
            </a:r>
            <a:r>
              <a:rPr lang="tr-TR" spc="3" dirty="0">
                <a:cs typeface="Calibri"/>
              </a:rPr>
              <a:t>izleri </a:t>
            </a:r>
            <a:r>
              <a:rPr lang="tr-TR" spc="-21" dirty="0">
                <a:cs typeface="Calibri"/>
              </a:rPr>
              <a:t>bırakır. </a:t>
            </a:r>
            <a:r>
              <a:rPr lang="tr-TR" spc="9" dirty="0">
                <a:cs typeface="Calibri"/>
              </a:rPr>
              <a:t>Bu </a:t>
            </a:r>
            <a:r>
              <a:rPr lang="tr-TR" spc="-3" dirty="0">
                <a:cs typeface="Calibri"/>
              </a:rPr>
              <a:t>sayede </a:t>
            </a:r>
            <a:r>
              <a:rPr lang="tr-TR" spc="-6" dirty="0">
                <a:cs typeface="Calibri"/>
              </a:rPr>
              <a:t>kötüye </a:t>
            </a:r>
            <a:r>
              <a:rPr lang="tr-TR" spc="3" dirty="0">
                <a:cs typeface="Calibri"/>
              </a:rPr>
              <a:t>kullanımı </a:t>
            </a:r>
            <a:r>
              <a:rPr lang="tr-TR" dirty="0">
                <a:cs typeface="Calibri"/>
              </a:rPr>
              <a:t>durdurmaya yardımcı </a:t>
            </a:r>
            <a:r>
              <a:rPr lang="tr-TR" spc="3" dirty="0">
                <a:cs typeface="Calibri"/>
              </a:rPr>
              <a:t>olacak kanıtlar </a:t>
            </a:r>
            <a:r>
              <a:rPr lang="tr-TR" spc="6" dirty="0">
                <a:cs typeface="Calibri"/>
              </a:rPr>
              <a:t>bulmak</a:t>
            </a:r>
            <a:r>
              <a:rPr lang="tr-TR" spc="12" dirty="0">
                <a:cs typeface="Calibri"/>
              </a:rPr>
              <a:t> </a:t>
            </a:r>
            <a:r>
              <a:rPr lang="tr-TR" spc="-18" dirty="0">
                <a:cs typeface="Calibri"/>
              </a:rPr>
              <a:t>kolaylaşır.</a:t>
            </a:r>
            <a:endParaRPr lang="tr-TR" dirty="0">
              <a:cs typeface="Calibri"/>
            </a:endParaRPr>
          </a:p>
          <a:p>
            <a:pPr marL="0" indent="0">
              <a:buNone/>
            </a:pPr>
            <a:endParaRPr lang="tr-TR" dirty="0"/>
          </a:p>
        </p:txBody>
      </p:sp>
    </p:spTree>
    <p:extLst>
      <p:ext uri="{BB962C8B-B14F-4D97-AF65-F5344CB8AC3E}">
        <p14:creationId xmlns:p14="http://schemas.microsoft.com/office/powerpoint/2010/main" val="20676163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pPr>
              <a:buClr>
                <a:srgbClr val="47B167"/>
              </a:buClr>
            </a:pPr>
            <a:r>
              <a:rPr lang="tr-TR" b="1" dirty="0"/>
              <a:t>SİBER ZORBALIK TÜRLERİ:</a:t>
            </a:r>
          </a:p>
          <a:p>
            <a:pPr>
              <a:buClr>
                <a:srgbClr val="47B167"/>
              </a:buClr>
            </a:pPr>
            <a:r>
              <a:rPr lang="tr-TR" b="1" dirty="0"/>
              <a:t>Dışlama: </a:t>
            </a:r>
            <a:r>
              <a:rPr lang="tr-TR" dirty="0"/>
              <a:t>Kasıtlı olarak belli kişi ya da kişileri çevrim içi grupların, etkinliklerin ve oyunların dışında bırakmaktır. </a:t>
            </a:r>
          </a:p>
          <a:p>
            <a:pPr>
              <a:buClr>
                <a:srgbClr val="47B167"/>
              </a:buClr>
            </a:pPr>
            <a:r>
              <a:rPr lang="tr-TR" b="1" dirty="0"/>
              <a:t>Çevrim içi Taciz</a:t>
            </a:r>
            <a:r>
              <a:rPr lang="tr-TR" dirty="0"/>
              <a:t>: Taciz, zorbalığın en ciddi biçimlerinden biridir. Dedikodu yayma, isim takma, alay etme, iftira atma, fiziksel görünüş ile ilgili acımasız yorumlar yapma ve aşağılama gibi davranışlar örnek olarak verilebilir. </a:t>
            </a:r>
          </a:p>
          <a:p>
            <a:pPr>
              <a:buClr>
                <a:srgbClr val="47B167"/>
              </a:buClr>
            </a:pPr>
            <a:r>
              <a:rPr lang="tr-TR" b="1" dirty="0"/>
              <a:t>İfşa</a:t>
            </a:r>
            <a:r>
              <a:rPr lang="tr-TR" dirty="0"/>
              <a:t>: Bir kişiyi veya bir grubu, onlarla ilgili hassas veya özel bilgileri rızaları olmaksızın çevrim içi ortamda yayınlayarak utandırmak veya alenen aşağılamak anlamına gelir.</a:t>
            </a:r>
          </a:p>
          <a:p>
            <a:pPr>
              <a:buClr>
                <a:srgbClr val="47B167"/>
              </a:buClr>
            </a:pPr>
            <a:r>
              <a:rPr lang="tr-TR" b="1" dirty="0"/>
              <a:t>Kişiliğe Bürünme</a:t>
            </a:r>
            <a:r>
              <a:rPr lang="tr-TR" dirty="0"/>
              <a:t>: Kimlik bilgilerini çalmak, resim göndermek veya sahte sosyal medya hesapları oluşturmak yoluyla zorbalığa maruz bırakmaktır.</a:t>
            </a:r>
          </a:p>
          <a:p>
            <a:pPr>
              <a:buClr>
                <a:srgbClr val="47B167"/>
              </a:buClr>
            </a:pPr>
            <a:endParaRPr lang="tr-TR" dirty="0"/>
          </a:p>
        </p:txBody>
      </p:sp>
    </p:spTree>
    <p:extLst>
      <p:ext uri="{BB962C8B-B14F-4D97-AF65-F5344CB8AC3E}">
        <p14:creationId xmlns:p14="http://schemas.microsoft.com/office/powerpoint/2010/main" val="382657289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r>
              <a:rPr lang="tr-TR" b="1" dirty="0"/>
              <a:t>Ebeveyn olarak çocuğumuzu siber zorbalıktan korumak veya siber zorba olmasını önlemek adına bazı tedbirler almalıyız.</a:t>
            </a:r>
          </a:p>
          <a:p>
            <a:r>
              <a:rPr lang="tr-TR" b="1" dirty="0"/>
              <a:t>Farkındalık Oluşturma:</a:t>
            </a:r>
            <a:endParaRPr lang="tr-TR" dirty="0"/>
          </a:p>
          <a:p>
            <a:pPr lvl="1"/>
            <a:r>
              <a:rPr lang="tr-TR" dirty="0"/>
              <a:t>Ebeveynler ve eğitim kurumları, dijital zorbalık konusunda çocukları bilinçlendirmelidir. Tehlikeler ve sonuçları hakkında düzenli olarak konuşmak önemlidir.</a:t>
            </a:r>
          </a:p>
          <a:p>
            <a:r>
              <a:rPr lang="tr-TR" b="1" dirty="0"/>
              <a:t>İletişim ve Güven:</a:t>
            </a:r>
            <a:endParaRPr lang="tr-TR" dirty="0"/>
          </a:p>
          <a:p>
            <a:pPr lvl="1"/>
            <a:r>
              <a:rPr lang="tr-TR" dirty="0"/>
              <a:t>Çocuklar, dijital zorbalık yaşadıklarında ebeveynleri veya güvendikleri bir yetişkinle paylaşmaya cesaretlendirilmelidir. İletişim kanalları açık tutulmalıdır.</a:t>
            </a:r>
          </a:p>
          <a:p>
            <a:r>
              <a:rPr lang="tr-TR" b="1" dirty="0"/>
              <a:t>Güvenli İnternet Kullanımı Eğitimi:</a:t>
            </a:r>
            <a:endParaRPr lang="tr-TR" dirty="0"/>
          </a:p>
          <a:p>
            <a:pPr lvl="1"/>
            <a:r>
              <a:rPr lang="tr-TR" dirty="0"/>
              <a:t>Aileler, çocuklara güvenli internet kullanımı konusunda eğitim sağlamalıdır. Çocukların çevrim içi davranışlarını değerlendirebilmeleri için dijital okuryazarlık becerileri geliştirilmelidir.</a:t>
            </a:r>
          </a:p>
          <a:p>
            <a:endParaRPr lang="tr-TR" dirty="0"/>
          </a:p>
        </p:txBody>
      </p:sp>
    </p:spTree>
    <p:extLst>
      <p:ext uri="{BB962C8B-B14F-4D97-AF65-F5344CB8AC3E}">
        <p14:creationId xmlns:p14="http://schemas.microsoft.com/office/powerpoint/2010/main" val="267407039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r>
              <a:rPr lang="tr-TR" b="1" dirty="0"/>
              <a:t>Siber Zorbalığın Tanınması:</a:t>
            </a:r>
            <a:endParaRPr lang="tr-TR" dirty="0"/>
          </a:p>
          <a:p>
            <a:pPr lvl="1"/>
            <a:r>
              <a:rPr lang="tr-TR" dirty="0"/>
              <a:t>Çocuklar, siber zorbalık yaşadıklarında bunu anlamalı ve yetişkinlere bildirmelidir. Zorbalığın erken tanınması, etkili bir müdahale sağlar.</a:t>
            </a:r>
          </a:p>
          <a:p>
            <a:r>
              <a:rPr lang="tr-TR" b="1" dirty="0"/>
              <a:t>Çevrim İçi Güvenlik Araçları:</a:t>
            </a:r>
            <a:endParaRPr lang="tr-TR" dirty="0"/>
          </a:p>
          <a:p>
            <a:pPr lvl="1"/>
            <a:r>
              <a:rPr lang="tr-TR" dirty="0"/>
              <a:t>Çocukların çevrim içi etkileşimlerini kontrol etmek ve güvenliğini sağlamak için ebeveynler, çocuk takip ve filtreleme araçları gibi çevrim içi güvenlik araçlarını kullanabilir.</a:t>
            </a:r>
          </a:p>
          <a:p>
            <a:endParaRPr lang="tr-TR" dirty="0"/>
          </a:p>
        </p:txBody>
      </p:sp>
    </p:spTree>
    <p:extLst>
      <p:ext uri="{BB962C8B-B14F-4D97-AF65-F5344CB8AC3E}">
        <p14:creationId xmlns:p14="http://schemas.microsoft.com/office/powerpoint/2010/main" val="415127062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Zorbalık ve Çözümler</a:t>
            </a:r>
          </a:p>
        </p:txBody>
      </p:sp>
      <p:sp>
        <p:nvSpPr>
          <p:cNvPr id="3" name="İçerik Yer Tutucusu 2"/>
          <p:cNvSpPr>
            <a:spLocks noGrp="1"/>
          </p:cNvSpPr>
          <p:nvPr>
            <p:ph idx="1"/>
          </p:nvPr>
        </p:nvSpPr>
        <p:spPr/>
        <p:txBody>
          <a:bodyPr/>
          <a:lstStyle/>
          <a:p>
            <a:r>
              <a:rPr lang="tr-TR" b="1" dirty="0"/>
              <a:t>Sosyal Medya İzleme:</a:t>
            </a:r>
            <a:endParaRPr lang="tr-TR" dirty="0"/>
          </a:p>
          <a:p>
            <a:pPr lvl="1"/>
            <a:r>
              <a:rPr lang="tr-TR" dirty="0"/>
              <a:t>Ebeveynler, çocuklarının sosyal medya hesaplarını düzenli olarak izlemeli ve potansiyel tehlikeleri önceden tespit etmek için çaba göstermelidir.</a:t>
            </a:r>
          </a:p>
          <a:p>
            <a:r>
              <a:rPr lang="tr-TR" b="1" dirty="0"/>
              <a:t>Dijital İzleme ve Bildirimler:</a:t>
            </a:r>
            <a:endParaRPr lang="tr-TR" dirty="0"/>
          </a:p>
          <a:p>
            <a:pPr lvl="1"/>
            <a:r>
              <a:rPr lang="tr-TR" dirty="0"/>
              <a:t>Dijital izleme ve bildirim araçları, ebeveynlere çocuklarının çevrim içi etkileşimlerini takip etmelerine yardımcı olabilir.</a:t>
            </a:r>
          </a:p>
          <a:p>
            <a:r>
              <a:rPr lang="tr-TR" b="1" dirty="0"/>
              <a:t>Empati ve Duyarlılık:</a:t>
            </a:r>
            <a:endParaRPr lang="tr-TR" dirty="0"/>
          </a:p>
          <a:p>
            <a:pPr lvl="1"/>
            <a:r>
              <a:rPr lang="tr-TR" dirty="0"/>
              <a:t>Eğitimciler ve ebeveynler, çocuklara empati ve duyarlılık konularında eğitim vermelidir. Bu, çocukların diğerlerine saygılı ve anlayışlı bir şekilde yaklaşmalarını sağlar.</a:t>
            </a:r>
          </a:p>
          <a:p>
            <a:endParaRPr lang="tr-TR" dirty="0"/>
          </a:p>
        </p:txBody>
      </p:sp>
    </p:spTree>
    <p:extLst>
      <p:ext uri="{BB962C8B-B14F-4D97-AF65-F5344CB8AC3E}">
        <p14:creationId xmlns:p14="http://schemas.microsoft.com/office/powerpoint/2010/main" val="413259536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EBEVEYNLİKTE DİJİTAL BİLİNÇ</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Teknoloji Kullanımını Dengeleme</a:t>
            </a:r>
          </a:p>
          <a:p>
            <a:pPr>
              <a:buFont typeface="Wingdings" panose="05000000000000000000" pitchFamily="2" charset="2"/>
              <a:buChar char="§"/>
            </a:pPr>
            <a:r>
              <a:rPr lang="tr-TR" dirty="0"/>
              <a:t>Çocukların Ekran Sürelerini Yönetme</a:t>
            </a:r>
          </a:p>
          <a:p>
            <a:pPr>
              <a:buFont typeface="Wingdings" panose="05000000000000000000" pitchFamily="2" charset="2"/>
              <a:buChar char="§"/>
            </a:pPr>
            <a:r>
              <a:rPr lang="tr-TR" dirty="0"/>
              <a:t>Dijital Bağımlılıkla Başa Çıkma</a:t>
            </a:r>
          </a:p>
          <a:p>
            <a:endParaRPr lang="tr-TR" dirty="0"/>
          </a:p>
        </p:txBody>
      </p:sp>
    </p:spTree>
    <p:extLst>
      <p:ext uri="{BB962C8B-B14F-4D97-AF65-F5344CB8AC3E}">
        <p14:creationId xmlns:p14="http://schemas.microsoft.com/office/powerpoint/2010/main" val="19077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NEDİR</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"Ebeveyn", genellikle bir çocuğun annesi ve babası ya da bir çiftin çocuğa karşı ebeveyn sorumluluklarını üstlenen yetişkinleri ifade eder. </a:t>
            </a:r>
          </a:p>
          <a:p>
            <a:pPr>
              <a:buFont typeface="Wingdings" panose="05000000000000000000" pitchFamily="2" charset="2"/>
              <a:buChar char="§"/>
            </a:pPr>
            <a:r>
              <a:rPr lang="tr-TR" dirty="0"/>
              <a:t>Ebeveynlik, çocukların bakımı, eğitimi, rehberliği ve genel olarak iyi bir yaşam sürmeleri için gerekli destek ve sevgiyi sağlamayı içeren bir rolü ifade eder. </a:t>
            </a:r>
          </a:p>
          <a:p>
            <a:pPr>
              <a:buFont typeface="Wingdings" panose="05000000000000000000" pitchFamily="2" charset="2"/>
              <a:buChar char="§"/>
            </a:pPr>
            <a:r>
              <a:rPr lang="tr-TR" dirty="0"/>
              <a:t>Ebeveynler genellikle çocuklarına sevgi, rehberlik, disiplin, güvenlik ve temel yaşam becerilerini öğretme gibi sorumluluklar üstlenirler. </a:t>
            </a:r>
          </a:p>
          <a:p>
            <a:pPr>
              <a:buFont typeface="Wingdings" panose="05000000000000000000" pitchFamily="2" charset="2"/>
              <a:buChar char="§"/>
            </a:pPr>
            <a:r>
              <a:rPr lang="tr-TR" dirty="0"/>
              <a:t>Ebeveynlik, toplumların ve kültürlerin normlarına göre farklılık gösterebilir, ancak genellikle çocukların sağlıklı gelişimine katkıda bulunan bir rolü ifade eder.</a:t>
            </a:r>
          </a:p>
        </p:txBody>
      </p:sp>
    </p:spTree>
    <p:extLst>
      <p:ext uri="{BB962C8B-B14F-4D97-AF65-F5344CB8AC3E}">
        <p14:creationId xmlns:p14="http://schemas.microsoft.com/office/powerpoint/2010/main" val="282337133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Teknoloji Kullanımını Dengeleme</a:t>
            </a:r>
            <a:br>
              <a:rPr lang="tr-TR" dirty="0"/>
            </a:br>
            <a:endParaRPr lang="tr-TR" dirty="0"/>
          </a:p>
        </p:txBody>
      </p:sp>
      <p:sp>
        <p:nvSpPr>
          <p:cNvPr id="3" name="İçerik Yer Tutucusu 2"/>
          <p:cNvSpPr>
            <a:spLocks noGrp="1"/>
          </p:cNvSpPr>
          <p:nvPr>
            <p:ph idx="1"/>
          </p:nvPr>
        </p:nvSpPr>
        <p:spPr/>
        <p:txBody>
          <a:bodyPr/>
          <a:lstStyle/>
          <a:p>
            <a:r>
              <a:rPr lang="tr-TR" b="1" dirty="0"/>
              <a:t/>
            </a:r>
            <a:br>
              <a:rPr lang="tr-TR" b="1" dirty="0"/>
            </a:br>
            <a:r>
              <a:rPr lang="tr-TR" b="1" dirty="0"/>
              <a:t>Bilinçli Ekran Zamanı:</a:t>
            </a:r>
            <a:endParaRPr lang="tr-TR" dirty="0"/>
          </a:p>
          <a:p>
            <a:pPr lvl="1"/>
            <a:r>
              <a:rPr lang="tr-TR" dirty="0"/>
              <a:t>Ebeveynler ve çocuklar, günlük olarak belirli bir ekran süresi belirleyebilirler. Bu süreyi, çocuğun yaşına ve ihtiyaçlarına göre ayarlamak önemlidir.</a:t>
            </a:r>
          </a:p>
          <a:p>
            <a:r>
              <a:rPr lang="tr-TR" b="1" dirty="0"/>
              <a:t>Çevrimdışı Aktiviteleri Teşvik Etme:</a:t>
            </a:r>
            <a:endParaRPr lang="tr-TR" dirty="0"/>
          </a:p>
          <a:p>
            <a:pPr lvl="1"/>
            <a:r>
              <a:rPr lang="tr-TR" dirty="0"/>
              <a:t>Spor, sanat, müzik gibi çeşitli çevrimdışı aktiviteler çocuğun gelişimine katkı sağlar. Ebeveynler, çocuklarına çeşitli aktiviteleri deneme ve geliştirme fırsatı tanımalıdır.</a:t>
            </a:r>
          </a:p>
          <a:p>
            <a:endParaRPr lang="tr-TR" dirty="0"/>
          </a:p>
        </p:txBody>
      </p:sp>
    </p:spTree>
    <p:extLst>
      <p:ext uri="{BB962C8B-B14F-4D97-AF65-F5344CB8AC3E}">
        <p14:creationId xmlns:p14="http://schemas.microsoft.com/office/powerpoint/2010/main" val="3220666643"/>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Teknoloji Kullanımını Dengeleme</a:t>
            </a:r>
            <a:br>
              <a:rPr lang="tr-TR" dirty="0"/>
            </a:br>
            <a:endParaRPr lang="tr-TR" dirty="0"/>
          </a:p>
        </p:txBody>
      </p:sp>
      <p:sp>
        <p:nvSpPr>
          <p:cNvPr id="3" name="İçerik Yer Tutucusu 2"/>
          <p:cNvSpPr>
            <a:spLocks noGrp="1"/>
          </p:cNvSpPr>
          <p:nvPr>
            <p:ph idx="1"/>
          </p:nvPr>
        </p:nvSpPr>
        <p:spPr/>
        <p:txBody>
          <a:bodyPr/>
          <a:lstStyle/>
          <a:p>
            <a:r>
              <a:rPr lang="tr-TR" b="1" dirty="0"/>
              <a:t>Aile İçi Kurallar Belirleme:</a:t>
            </a:r>
            <a:endParaRPr lang="tr-TR" dirty="0"/>
          </a:p>
          <a:p>
            <a:pPr lvl="1"/>
            <a:r>
              <a:rPr lang="tr-TR" dirty="0"/>
              <a:t>Aile içinde teknoloji kullanımıyla ilgili kurallar belirlemek, tüm aile üyelerinin bu kurallara uymasını sağlar. Örneğin, belirli bir saatte tüm cihazların kapatılması gibi.</a:t>
            </a:r>
          </a:p>
          <a:p>
            <a:r>
              <a:rPr lang="tr-TR" b="1" dirty="0"/>
              <a:t>Eğitici İçerikleri Değerlendirme:</a:t>
            </a:r>
            <a:endParaRPr lang="tr-TR" dirty="0"/>
          </a:p>
          <a:p>
            <a:pPr lvl="1"/>
            <a:r>
              <a:rPr lang="tr-TR" dirty="0"/>
              <a:t>Çocukların kullanımına uygun ve eğitici içerikleri seçmek önemlidir. Ebeveynler, çocukların izlediği oyunları, filmleri ve uygulamaları düzenli olarak kontrol etmeli ve değerlendirmelidir.</a:t>
            </a:r>
          </a:p>
          <a:p>
            <a:r>
              <a:rPr lang="tr-TR" b="1" dirty="0"/>
              <a:t>Ebeveyn Denetimi Araçları Kullanma:</a:t>
            </a:r>
            <a:endParaRPr lang="tr-TR" dirty="0"/>
          </a:p>
          <a:p>
            <a:pPr lvl="1"/>
            <a:r>
              <a:rPr lang="tr-TR" dirty="0"/>
              <a:t>Ebeveyn kontrol araçları, çocukların çevrimiçi deneyimlerini yönetmeye yardımcı olabilir. Bu araçlar, içerik filtreleme, ekran süresi sınırlama ve çevrimiçi etkileşimleri denetleme gibi özelliklere sahiptir.</a:t>
            </a:r>
          </a:p>
          <a:p>
            <a:endParaRPr lang="tr-TR" dirty="0"/>
          </a:p>
        </p:txBody>
      </p:sp>
    </p:spTree>
    <p:extLst>
      <p:ext uri="{BB962C8B-B14F-4D97-AF65-F5344CB8AC3E}">
        <p14:creationId xmlns:p14="http://schemas.microsoft.com/office/powerpoint/2010/main" val="259349509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Teknoloji Kullanımını Dengeleme</a:t>
            </a:r>
            <a:br>
              <a:rPr lang="tr-TR" dirty="0"/>
            </a:br>
            <a:endParaRPr lang="tr-TR" dirty="0"/>
          </a:p>
        </p:txBody>
      </p:sp>
      <p:sp>
        <p:nvSpPr>
          <p:cNvPr id="3" name="İçerik Yer Tutucusu 2"/>
          <p:cNvSpPr>
            <a:spLocks noGrp="1"/>
          </p:cNvSpPr>
          <p:nvPr>
            <p:ph idx="1"/>
          </p:nvPr>
        </p:nvSpPr>
        <p:spPr/>
        <p:txBody>
          <a:bodyPr/>
          <a:lstStyle/>
          <a:p>
            <a:r>
              <a:rPr lang="tr-TR" b="1" dirty="0"/>
              <a:t>Teknolojiyi Eğitici Bir Araç Olarak Kullanma:</a:t>
            </a:r>
            <a:endParaRPr lang="tr-TR" dirty="0"/>
          </a:p>
          <a:p>
            <a:pPr lvl="1"/>
            <a:r>
              <a:rPr lang="tr-TR" dirty="0"/>
              <a:t>Teknoloji, çocukların öğrenme deneyimini zenginleştirebilir. Ebeveynler, çocuklara teknolojiyi etkili bir şekilde nasıl kullanacaklarını öğretebilir ve eğitici uygulamalara yönlendirebilir.</a:t>
            </a:r>
          </a:p>
          <a:p>
            <a:r>
              <a:rPr lang="tr-TR" b="1" dirty="0"/>
              <a:t>Açık İletişim:</a:t>
            </a:r>
            <a:endParaRPr lang="tr-TR" dirty="0"/>
          </a:p>
          <a:p>
            <a:pPr lvl="1"/>
            <a:r>
              <a:rPr lang="tr-TR" dirty="0"/>
              <a:t>Ebeveynler ve çocuklar arasında açık bir iletişim ortamı oluşturmak önemlidir. Çocukların teknoloji kullanımı hakkındaki düşüncelerini paylaşmalarını teşvik etmek ve sorularına yanıt vermek, güvenli bir dijital deneyim sağlar.</a:t>
            </a:r>
          </a:p>
          <a:p>
            <a:r>
              <a:rPr lang="tr-TR" b="1" dirty="0"/>
              <a:t>Ebeveyn Modeli Olarak Davranma:</a:t>
            </a:r>
            <a:endParaRPr lang="tr-TR" dirty="0"/>
          </a:p>
          <a:p>
            <a:pPr lvl="1"/>
            <a:r>
              <a:rPr lang="tr-TR" dirty="0"/>
              <a:t>Ebeveynler, kendi teknoloji kullanım alışkanlıklarını gözden geçirmeli ve çocuklarına örnek oluşturmalıdır. Denge ve ölçülü kullanım konusunda aile içinde tutarlı bir model sunmak önemlidir.</a:t>
            </a:r>
          </a:p>
          <a:p>
            <a:endParaRPr lang="tr-TR" dirty="0"/>
          </a:p>
        </p:txBody>
      </p:sp>
    </p:spTree>
    <p:extLst>
      <p:ext uri="{BB962C8B-B14F-4D97-AF65-F5344CB8AC3E}">
        <p14:creationId xmlns:p14="http://schemas.microsoft.com/office/powerpoint/2010/main" val="243371018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Çocukların Ekran Sürelerini Yönetme</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Günlük maksimum ekran süresi belirleyin ve bu süreyi uygun bir şekilde yönetin.</a:t>
            </a:r>
          </a:p>
          <a:p>
            <a:pPr>
              <a:buFont typeface="Wingdings" panose="05000000000000000000" pitchFamily="2" charset="2"/>
              <a:buChar char="§"/>
            </a:pPr>
            <a:r>
              <a:rPr lang="tr-TR" dirty="0"/>
              <a:t>Hafta içi ve hafta sonu için farklı sınırlar belirleyebilirsiniz.</a:t>
            </a:r>
          </a:p>
          <a:p>
            <a:pPr>
              <a:buFont typeface="Wingdings" panose="05000000000000000000" pitchFamily="2" charset="2"/>
              <a:buChar char="§"/>
            </a:pPr>
            <a:r>
              <a:rPr lang="tr-TR" dirty="0"/>
              <a:t>Oyun ve uygulama içi satın almaları kontrol etmek için gerekli önlemleri alın.</a:t>
            </a:r>
          </a:p>
          <a:p>
            <a:pPr>
              <a:buFont typeface="Wingdings" panose="05000000000000000000" pitchFamily="2" charset="2"/>
              <a:buChar char="§"/>
            </a:pPr>
            <a:r>
              <a:rPr lang="tr-TR" dirty="0"/>
              <a:t>Ailecek belirlenen kurallara uyulmasını sağlayın.</a:t>
            </a:r>
          </a:p>
          <a:p>
            <a:pPr>
              <a:buFont typeface="Wingdings" panose="05000000000000000000" pitchFamily="2" charset="2"/>
              <a:buChar char="§"/>
            </a:pPr>
            <a:r>
              <a:rPr lang="tr-TR" dirty="0"/>
              <a:t>Çocuklarla birlikte bu kuralları belirleyerek onların da katılımını sağlayın.</a:t>
            </a:r>
          </a:p>
          <a:p>
            <a:pPr>
              <a:buFont typeface="Wingdings" panose="05000000000000000000" pitchFamily="2" charset="2"/>
              <a:buChar char="§"/>
            </a:pPr>
            <a:r>
              <a:rPr lang="tr-TR" dirty="0"/>
              <a:t>Eğer çocuklar ekran başındaysa, eğitici ve öğretici içeriklere yönlendirin.</a:t>
            </a:r>
          </a:p>
          <a:p>
            <a:pPr>
              <a:buFont typeface="Wingdings" panose="05000000000000000000" pitchFamily="2" charset="2"/>
              <a:buChar char="§"/>
            </a:pPr>
            <a:r>
              <a:rPr lang="tr-TR" dirty="0"/>
              <a:t>Yaşlarına uygun, gelişim seviyelerine uygun içerikleri tercih edin.</a:t>
            </a:r>
          </a:p>
          <a:p>
            <a:pPr>
              <a:buFont typeface="Wingdings" panose="05000000000000000000" pitchFamily="2" charset="2"/>
              <a:buChar char="§"/>
            </a:pPr>
            <a:r>
              <a:rPr lang="tr-TR" dirty="0"/>
              <a:t>Uyumadan önce bir süre ekran kullanımını sınırlayarak çocukların rahatlamasına yardımcı olun.</a:t>
            </a:r>
          </a:p>
        </p:txBody>
      </p:sp>
    </p:spTree>
    <p:extLst>
      <p:ext uri="{BB962C8B-B14F-4D97-AF65-F5344CB8AC3E}">
        <p14:creationId xmlns:p14="http://schemas.microsoft.com/office/powerpoint/2010/main" val="1413552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Bağımlılıkla Başa Çıkma</a:t>
            </a:r>
          </a:p>
        </p:txBody>
      </p:sp>
      <p:sp>
        <p:nvSpPr>
          <p:cNvPr id="3" name="İçerik Yer Tutucusu 2"/>
          <p:cNvSpPr>
            <a:spLocks noGrp="1"/>
          </p:cNvSpPr>
          <p:nvPr>
            <p:ph idx="1"/>
          </p:nvPr>
        </p:nvSpPr>
        <p:spPr/>
        <p:txBody>
          <a:bodyPr/>
          <a:lstStyle/>
          <a:p>
            <a:r>
              <a:rPr lang="tr-TR" dirty="0"/>
              <a:t>Çocuğunuzun dijital bağımlılık yaşadığına yönelik belirtiler gözlemliyorsanız sağlıklı teknoloji kullanımı ile ilgili bu sunumda size verilen bilgileri uygulamakta gecikmeden derhal önlemler almalısınız. Ayrıca bu konuda bir uzmana başvurabilirsiniz. </a:t>
            </a:r>
          </a:p>
          <a:p>
            <a:r>
              <a:rPr lang="tr-TR" dirty="0"/>
              <a:t>Dijital bağımlılık göstergelerini şu şekilde sıralayabiliriz:</a:t>
            </a:r>
          </a:p>
          <a:p>
            <a:r>
              <a:rPr lang="tr-TR" b="1" dirty="0"/>
              <a:t>Sürekli Kullanım:</a:t>
            </a:r>
            <a:endParaRPr lang="tr-TR" dirty="0"/>
          </a:p>
          <a:p>
            <a:pPr lvl="1"/>
            <a:r>
              <a:rPr lang="tr-TR" dirty="0"/>
              <a:t>Dijital araçlar sürekli olarak kullanılır, bu da kişinin diğer aktiviteleri ihmal etmesine neden olabilir.</a:t>
            </a:r>
          </a:p>
          <a:p>
            <a:r>
              <a:rPr lang="tr-TR" b="1" dirty="0"/>
              <a:t>Kontrol Kaybı:</a:t>
            </a:r>
            <a:endParaRPr lang="tr-TR" dirty="0"/>
          </a:p>
          <a:p>
            <a:pPr lvl="1"/>
            <a:r>
              <a:rPr lang="tr-TR" dirty="0"/>
              <a:t>Kişi, dijital cihazlarını kontrol etmekte zorlanabilir ve belirli bir süre boyunca kullanımını sınırlayamaz.</a:t>
            </a:r>
          </a:p>
          <a:p>
            <a:r>
              <a:rPr lang="tr-TR" b="1" dirty="0"/>
              <a:t>İşlevsel Bozukluklar:</a:t>
            </a:r>
            <a:endParaRPr lang="tr-TR" dirty="0"/>
          </a:p>
          <a:p>
            <a:pPr lvl="1"/>
            <a:r>
              <a:rPr lang="tr-TR" dirty="0"/>
              <a:t>Dijital bağımlılık, kişinin iş, okul veya sosyal ilişkiler gibi yaşamsal alanlarda sorunlara yol açabilir.</a:t>
            </a:r>
          </a:p>
          <a:p>
            <a:endParaRPr lang="tr-TR" dirty="0"/>
          </a:p>
        </p:txBody>
      </p:sp>
    </p:spTree>
    <p:extLst>
      <p:ext uri="{BB962C8B-B14F-4D97-AF65-F5344CB8AC3E}">
        <p14:creationId xmlns:p14="http://schemas.microsoft.com/office/powerpoint/2010/main" val="346861974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Bağımlılıkla Başa Çıkma</a:t>
            </a:r>
          </a:p>
        </p:txBody>
      </p:sp>
      <p:sp>
        <p:nvSpPr>
          <p:cNvPr id="3" name="İçerik Yer Tutucusu 2"/>
          <p:cNvSpPr>
            <a:spLocks noGrp="1"/>
          </p:cNvSpPr>
          <p:nvPr>
            <p:ph idx="1"/>
          </p:nvPr>
        </p:nvSpPr>
        <p:spPr/>
        <p:txBody>
          <a:bodyPr/>
          <a:lstStyle/>
          <a:p>
            <a:r>
              <a:rPr lang="tr-TR" b="1" dirty="0"/>
              <a:t>Fiziksel ve Zihinsel Etkiler:</a:t>
            </a:r>
            <a:endParaRPr lang="tr-TR" dirty="0"/>
          </a:p>
          <a:p>
            <a:pPr lvl="1"/>
            <a:r>
              <a:rPr lang="tr-TR" dirty="0"/>
              <a:t>Uzun süreli ekran zamanı, fiziksel sağlık sorunlarına, uyku bozukluklarına ve zihinsel sağlık sorunlarına neden olabilir.</a:t>
            </a:r>
          </a:p>
          <a:p>
            <a:r>
              <a:rPr lang="tr-TR" b="1" dirty="0"/>
              <a:t>Sosyal İzolasyon:</a:t>
            </a:r>
            <a:endParaRPr lang="tr-TR" dirty="0"/>
          </a:p>
          <a:p>
            <a:pPr lvl="1"/>
            <a:r>
              <a:rPr lang="tr-TR" dirty="0"/>
              <a:t>Dijital bağımlılık, kişinin çevresindeki insanlarla etkileşim kurma isteğini azaltabilir, sosyal izolasyona yol açabilir.</a:t>
            </a:r>
          </a:p>
          <a:p>
            <a:r>
              <a:rPr lang="tr-TR" b="1" dirty="0"/>
              <a:t>Bağlılık ve </a:t>
            </a:r>
            <a:r>
              <a:rPr lang="tr-TR" b="1" dirty="0" err="1"/>
              <a:t>Anksiyete</a:t>
            </a:r>
            <a:r>
              <a:rPr lang="tr-TR" b="1" dirty="0"/>
              <a:t>:</a:t>
            </a:r>
            <a:endParaRPr lang="tr-TR" dirty="0"/>
          </a:p>
          <a:p>
            <a:pPr lvl="1"/>
            <a:r>
              <a:rPr lang="tr-TR" dirty="0"/>
              <a:t>Dijital araçlardan uzak kalmak kişide huzursuzluk, </a:t>
            </a:r>
            <a:r>
              <a:rPr lang="tr-TR" dirty="0" err="1"/>
              <a:t>anksiyete</a:t>
            </a:r>
            <a:r>
              <a:rPr lang="tr-TR" dirty="0"/>
              <a:t> veya </a:t>
            </a:r>
            <a:r>
              <a:rPr lang="tr-TR" dirty="0" err="1"/>
              <a:t>irritabiliteye</a:t>
            </a:r>
            <a:r>
              <a:rPr lang="tr-TR" dirty="0"/>
              <a:t> neden olabilir.</a:t>
            </a:r>
          </a:p>
          <a:p>
            <a:r>
              <a:rPr lang="tr-TR" b="1" dirty="0"/>
              <a:t>Duyarsızlık:</a:t>
            </a:r>
            <a:endParaRPr lang="tr-TR" dirty="0"/>
          </a:p>
          <a:p>
            <a:pPr lvl="1"/>
            <a:r>
              <a:rPr lang="tr-TR" dirty="0"/>
              <a:t>Kişi, gerçek dünyadaki deneyimlere karşı duyarsız hale gelebilir ve dijital dünyaya daha fazla odaklanabilir.</a:t>
            </a:r>
          </a:p>
          <a:p>
            <a:endParaRPr lang="tr-TR" dirty="0"/>
          </a:p>
        </p:txBody>
      </p:sp>
    </p:spTree>
    <p:extLst>
      <p:ext uri="{BB962C8B-B14F-4D97-AF65-F5344CB8AC3E}">
        <p14:creationId xmlns:p14="http://schemas.microsoft.com/office/powerpoint/2010/main" val="10854285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İLETİŞİM VE GÜVEN</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Açık İletişim Kurma</a:t>
            </a:r>
          </a:p>
          <a:p>
            <a:pPr>
              <a:buFont typeface="Wingdings" panose="05000000000000000000" pitchFamily="2" charset="2"/>
              <a:buChar char="§"/>
            </a:pPr>
            <a:r>
              <a:rPr lang="tr-TR" dirty="0"/>
              <a:t>Çocukların Dijital Deneyimlerini Anlama</a:t>
            </a:r>
          </a:p>
          <a:p>
            <a:pPr>
              <a:buFont typeface="Wingdings" panose="05000000000000000000" pitchFamily="2" charset="2"/>
              <a:buChar char="§"/>
            </a:pPr>
            <a:r>
              <a:rPr lang="tr-TR" dirty="0"/>
              <a:t>Güven ve Sınırların Belirlenmesi</a:t>
            </a:r>
          </a:p>
          <a:p>
            <a:pPr marL="0" indent="0">
              <a:buNone/>
            </a:pPr>
            <a:r>
              <a:rPr lang="tr-TR" dirty="0"/>
              <a:t>Çocuğunuz ile kuracağınız ilişki her konuda olduğu gibi dijital güvenlik konusunda da oldukça temel bir ihtiyaçtır. Çocuğunuz olası bir risk altında size hemen başvurabilmeli, konudan sizi haberdar etmelidir. Bunu sağlamak için de öncesinde ebeveyn olarak sergilediğimiz tutum ve davranışlar önemlidir. </a:t>
            </a:r>
          </a:p>
          <a:p>
            <a:endParaRPr lang="tr-TR" dirty="0"/>
          </a:p>
        </p:txBody>
      </p:sp>
    </p:spTree>
    <p:extLst>
      <p:ext uri="{BB962C8B-B14F-4D97-AF65-F5344CB8AC3E}">
        <p14:creationId xmlns:p14="http://schemas.microsoft.com/office/powerpoint/2010/main" val="3182527896"/>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çocuk İlişkisi Nasıl Olmalı?</a:t>
            </a:r>
          </a:p>
        </p:txBody>
      </p:sp>
      <p:sp>
        <p:nvSpPr>
          <p:cNvPr id="3" name="İçerik Yer Tutucusu 2"/>
          <p:cNvSpPr>
            <a:spLocks noGrp="1"/>
          </p:cNvSpPr>
          <p:nvPr>
            <p:ph idx="1"/>
          </p:nvPr>
        </p:nvSpPr>
        <p:spPr/>
        <p:txBody>
          <a:bodyPr>
            <a:normAutofit fontScale="92500" lnSpcReduction="20000"/>
          </a:bodyPr>
          <a:lstStyle/>
          <a:p>
            <a:r>
              <a:rPr lang="tr-TR" dirty="0"/>
              <a:t>Ebeveyn-çocuk iletişimi, sağlıklı bir aile ortamı ve çocuğun duygusal gelişimi için kritik bir öneme sahiptir.</a:t>
            </a:r>
          </a:p>
          <a:p>
            <a:r>
              <a:rPr lang="tr-TR" b="1" dirty="0"/>
              <a:t>Açık ve Dürüst İletişim:</a:t>
            </a:r>
            <a:endParaRPr lang="tr-TR" dirty="0"/>
          </a:p>
          <a:p>
            <a:pPr lvl="1"/>
            <a:r>
              <a:rPr lang="tr-TR" dirty="0"/>
              <a:t>Duyguları ifade etmeye ve düşünceleri paylaşmaya teşvik edin. Çocuklar, duygusal olarak desteklenip anlaşıldıklarını hissettiklerinde daha güvenli hissederler.</a:t>
            </a:r>
          </a:p>
          <a:p>
            <a:r>
              <a:rPr lang="tr-TR" b="1" dirty="0"/>
              <a:t>Empati Gösterme:</a:t>
            </a:r>
            <a:endParaRPr lang="tr-TR" dirty="0"/>
          </a:p>
          <a:p>
            <a:pPr lvl="1"/>
            <a:r>
              <a:rPr lang="tr-TR" dirty="0"/>
              <a:t>Çocuğunuzun bakış açısını anlamaya çalışın. Empati göstermek, çocuğunuzun hissettiği duyguları anlamanıza ve ona destek olmanıza yardımcı olur.</a:t>
            </a:r>
          </a:p>
          <a:p>
            <a:r>
              <a:rPr lang="tr-TR" b="1" dirty="0"/>
              <a:t>Dinleme Becerilerini Geliştirme:</a:t>
            </a:r>
            <a:endParaRPr lang="tr-TR" dirty="0"/>
          </a:p>
          <a:p>
            <a:pPr lvl="1"/>
            <a:r>
              <a:rPr lang="tr-TR" dirty="0"/>
              <a:t>Aktif dinleme, çocuğunuzun konuşmasını teşvik eder. Onun ifade ettiği duygulara ve düşüncelere dikkat edin ve gerçekten anlamaya çalışın.</a:t>
            </a:r>
          </a:p>
          <a:p>
            <a:r>
              <a:rPr lang="tr-TR" b="1" dirty="0"/>
              <a:t>Koşulsuz Sevgi:</a:t>
            </a:r>
            <a:endParaRPr lang="tr-TR" dirty="0"/>
          </a:p>
          <a:p>
            <a:pPr lvl="1"/>
            <a:r>
              <a:rPr lang="tr-TR" dirty="0"/>
              <a:t>Çocuğunuzu sevdiğinizi hissettirin. Başarılarına odaklanın, ancak hatalarını da anlama ve öğrenme fırsatı olarak görmelerini sağlayın.</a:t>
            </a:r>
          </a:p>
          <a:p>
            <a:endParaRPr lang="tr-TR" dirty="0"/>
          </a:p>
        </p:txBody>
      </p:sp>
    </p:spTree>
    <p:extLst>
      <p:ext uri="{BB962C8B-B14F-4D97-AF65-F5344CB8AC3E}">
        <p14:creationId xmlns:p14="http://schemas.microsoft.com/office/powerpoint/2010/main" val="193825118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çocuk İlişkisi Nasıl Olmalı?</a:t>
            </a:r>
          </a:p>
        </p:txBody>
      </p:sp>
      <p:sp>
        <p:nvSpPr>
          <p:cNvPr id="3" name="İçerik Yer Tutucusu 2"/>
          <p:cNvSpPr>
            <a:spLocks noGrp="1"/>
          </p:cNvSpPr>
          <p:nvPr>
            <p:ph idx="1"/>
          </p:nvPr>
        </p:nvSpPr>
        <p:spPr/>
        <p:txBody>
          <a:bodyPr>
            <a:normAutofit lnSpcReduction="10000"/>
          </a:bodyPr>
          <a:lstStyle/>
          <a:p>
            <a:r>
              <a:rPr lang="tr-TR" b="1" dirty="0"/>
              <a:t>Somut Geribildirim:</a:t>
            </a:r>
            <a:endParaRPr lang="tr-TR" dirty="0"/>
          </a:p>
          <a:p>
            <a:pPr lvl="1"/>
            <a:r>
              <a:rPr lang="tr-TR" dirty="0"/>
              <a:t>Çocuğunuzun yaptığı davranışları değerlendirirken, somut geribildirim kullanın. Davranışlarını belirli olaylara bağlamak, daha iyi anlamalarına yardımcı olur.</a:t>
            </a:r>
          </a:p>
          <a:p>
            <a:r>
              <a:rPr lang="tr-TR" b="1" dirty="0"/>
              <a:t>Soru Sorarak Anlama:</a:t>
            </a:r>
            <a:endParaRPr lang="tr-TR" dirty="0"/>
          </a:p>
          <a:p>
            <a:pPr lvl="1"/>
            <a:r>
              <a:rPr lang="tr-TR" dirty="0"/>
              <a:t>Çocuğunuzla iletişim kurarken sorular sorun. Bu, onun düşünce süreçlerini anlamanıza ve daha derin bir iletişim kurmanıza yardımcı olabilir.</a:t>
            </a:r>
          </a:p>
          <a:p>
            <a:r>
              <a:rPr lang="tr-TR" b="1" dirty="0"/>
              <a:t>Sınırlar Koyma ve Tutarsızlık Önleme:</a:t>
            </a:r>
            <a:endParaRPr lang="tr-TR" dirty="0"/>
          </a:p>
          <a:p>
            <a:pPr lvl="1"/>
            <a:r>
              <a:rPr lang="tr-TR" dirty="0"/>
              <a:t>Belirli kurallar ve sınırlar belirleyin, ancak bu sınırlara tutarlı bir şekilde uyun. Tutarsızlık, çocuğun güvenini sarsabilir.</a:t>
            </a:r>
          </a:p>
          <a:p>
            <a:r>
              <a:rPr lang="tr-TR" b="1" dirty="0"/>
              <a:t>Güven ve Güvenlik Sağlama:</a:t>
            </a:r>
            <a:endParaRPr lang="tr-TR" dirty="0"/>
          </a:p>
          <a:p>
            <a:pPr lvl="1"/>
            <a:r>
              <a:rPr lang="tr-TR" dirty="0"/>
              <a:t>Çocuğunuza güvenilir bir figür olduğunuzu hissettirin. Güven ve güvenlik, sağlıklı bir bağlanma oluşturmanın temelidir.</a:t>
            </a:r>
          </a:p>
          <a:p>
            <a:endParaRPr lang="tr-TR" dirty="0"/>
          </a:p>
        </p:txBody>
      </p:sp>
    </p:spTree>
    <p:extLst>
      <p:ext uri="{BB962C8B-B14F-4D97-AF65-F5344CB8AC3E}">
        <p14:creationId xmlns:p14="http://schemas.microsoft.com/office/powerpoint/2010/main" val="168044241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çocuk İlişkisi Nasıl Olmalı?</a:t>
            </a:r>
          </a:p>
        </p:txBody>
      </p:sp>
      <p:sp>
        <p:nvSpPr>
          <p:cNvPr id="3" name="İçerik Yer Tutucusu 2"/>
          <p:cNvSpPr>
            <a:spLocks noGrp="1"/>
          </p:cNvSpPr>
          <p:nvPr>
            <p:ph idx="1"/>
          </p:nvPr>
        </p:nvSpPr>
        <p:spPr/>
        <p:txBody>
          <a:bodyPr/>
          <a:lstStyle/>
          <a:p>
            <a:r>
              <a:rPr lang="tr-TR" b="1" dirty="0"/>
              <a:t>Eleştiri ve Övgü Dengesi:</a:t>
            </a:r>
            <a:endParaRPr lang="tr-TR" dirty="0"/>
          </a:p>
          <a:p>
            <a:pPr lvl="1"/>
            <a:r>
              <a:rPr lang="tr-TR" dirty="0"/>
              <a:t>Eleştiri ve övgüyü dengeli bir şekilde kullanın. Sadece hatalar üzerinde değil, başarıları üzerinde de odaklanın.</a:t>
            </a:r>
          </a:p>
          <a:p>
            <a:r>
              <a:rPr lang="tr-TR" b="1" dirty="0"/>
              <a:t>Zaman Ayırma:</a:t>
            </a:r>
            <a:endParaRPr lang="tr-TR" dirty="0"/>
          </a:p>
          <a:p>
            <a:pPr lvl="1"/>
            <a:r>
              <a:rPr lang="tr-TR" dirty="0"/>
              <a:t>Çocuğunuza zaman ayırın. Birlikte geçirilen kaliteli zaman, güçlü bir bağ kurmanın anahtarıdır.</a:t>
            </a:r>
          </a:p>
          <a:p>
            <a:r>
              <a:rPr lang="tr-TR" b="1" dirty="0"/>
              <a:t>Öfkeyle Başa Çıkma:</a:t>
            </a:r>
            <a:endParaRPr lang="tr-TR" dirty="0"/>
          </a:p>
          <a:p>
            <a:pPr lvl="1"/>
            <a:r>
              <a:rPr lang="tr-TR" dirty="0"/>
              <a:t>Çocuğunuz öfkelendiğinde, sakin bir şekilde onu dinleyin ve </a:t>
            </a:r>
            <a:r>
              <a:rPr lang="tr-TR" dirty="0" err="1"/>
              <a:t>hissetiklerini</a:t>
            </a:r>
            <a:r>
              <a:rPr lang="tr-TR" dirty="0"/>
              <a:t> ifade etmesine izin verin. Sorunları konuşarak çözmeye teşvik edin.</a:t>
            </a:r>
          </a:p>
          <a:p>
            <a:r>
              <a:rPr lang="tr-TR" b="1" dirty="0"/>
              <a:t>Bağımsızlığı Teşvik Etme:</a:t>
            </a:r>
            <a:endParaRPr lang="tr-TR" dirty="0"/>
          </a:p>
          <a:p>
            <a:pPr lvl="1"/>
            <a:r>
              <a:rPr lang="tr-TR" dirty="0"/>
              <a:t>Çocuğunuzun düşünce ve hissiyatlarını ifade etmesine izin verin. Bağımsız düşünceyi teşvik ederek, onun kendi kararlarını almasına yardımcı olun.</a:t>
            </a:r>
          </a:p>
          <a:p>
            <a:endParaRPr lang="tr-TR" dirty="0"/>
          </a:p>
        </p:txBody>
      </p:sp>
    </p:spTree>
    <p:extLst>
      <p:ext uri="{BB962C8B-B14F-4D97-AF65-F5344CB8AC3E}">
        <p14:creationId xmlns:p14="http://schemas.microsoft.com/office/powerpoint/2010/main" val="50605234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normAutofit/>
          </a:bodyPr>
          <a:lstStyle/>
          <a:p>
            <a:r>
              <a:rPr lang="tr-TR" dirty="0"/>
              <a:t>DİJİTAL DÜNYANIN ARTILARI VE EKSİLERİ</a:t>
            </a:r>
          </a:p>
        </p:txBody>
      </p:sp>
      <p:sp>
        <p:nvSpPr>
          <p:cNvPr id="3" name="İçerik Yer Tutucusu 2"/>
          <p:cNvSpPr>
            <a:spLocks noGrp="1"/>
          </p:cNvSpPr>
          <p:nvPr>
            <p:ph idx="1"/>
          </p:nvPr>
        </p:nvSpPr>
        <p:spPr>
          <a:xfrm>
            <a:off x="1097280" y="1845734"/>
            <a:ext cx="10058400" cy="4920826"/>
          </a:xfrm>
        </p:spPr>
        <p:txBody>
          <a:bodyPr>
            <a:noAutofit/>
          </a:bodyPr>
          <a:lstStyle/>
          <a:p>
            <a:pPr>
              <a:lnSpc>
                <a:spcPct val="150000"/>
              </a:lnSpc>
            </a:pPr>
            <a:r>
              <a:rPr lang="tr-TR" b="1" dirty="0"/>
              <a:t>Artıları:</a:t>
            </a:r>
          </a:p>
          <a:p>
            <a:pPr>
              <a:lnSpc>
                <a:spcPct val="150000"/>
              </a:lnSpc>
              <a:buFont typeface="Wingdings" pitchFamily="2" charset="2"/>
              <a:buChar char="§"/>
            </a:pPr>
            <a:r>
              <a:rPr lang="tr-TR" b="1" dirty="0"/>
              <a:t>Eğitimde Fırsatlar: </a:t>
            </a:r>
            <a:r>
              <a:rPr lang="tr-TR" dirty="0"/>
              <a:t>İnternet ve dijital teknolojiler, çocukların eğitimine erişimde büyük bir fırsat sunar. Eğitim materyallerine kolayca ulaşabilme, interaktif öğrenme araçlarını kullanma ve uzaktan eğitim gibi imkanlar eğitimde önemli bir artı sağlar.</a:t>
            </a:r>
          </a:p>
          <a:p>
            <a:pPr>
              <a:lnSpc>
                <a:spcPct val="150000"/>
              </a:lnSpc>
              <a:buFont typeface="Wingdings" pitchFamily="2" charset="2"/>
              <a:buChar char="§"/>
            </a:pPr>
            <a:r>
              <a:rPr lang="tr-TR" b="1" dirty="0"/>
              <a:t>Yaratıcılığı Destekleme: </a:t>
            </a:r>
            <a:r>
              <a:rPr lang="tr-TR" dirty="0"/>
              <a:t>Dijital araçlar ve platformlar, çocukların yaratıcılıklarını geliştirmelerine ve farklı alanlarda kendilerini ifade etmelerine olanak tanır. Video düzenleme, grafik tasarımı, programlama gibi beceriler dijital dünya sayesinde kolayca öğrenilebilir.</a:t>
            </a:r>
          </a:p>
        </p:txBody>
      </p:sp>
    </p:spTree>
    <p:extLst>
      <p:ext uri="{BB962C8B-B14F-4D97-AF65-F5344CB8AC3E}">
        <p14:creationId xmlns:p14="http://schemas.microsoft.com/office/powerpoint/2010/main" val="291814673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lstStyle/>
          <a:p>
            <a:r>
              <a:rPr lang="tr-TR" dirty="0"/>
              <a:t>Ebeveyn olarak, çocuklarımızın sağlıklı bir şekilde dijital dünyayı keşfetmelerine yardımcı olmak için bir dizi sorumluluğumuz bulunmaktadır. İşte bu sorumlulukları üç ana başlık altında ele alabiliriz:</a:t>
            </a:r>
          </a:p>
          <a:p>
            <a:pPr>
              <a:buFont typeface="Wingdings" panose="05000000000000000000" pitchFamily="2" charset="2"/>
              <a:buChar char="§"/>
            </a:pPr>
            <a:r>
              <a:rPr lang="tr-TR" b="1" dirty="0"/>
              <a:t>Model Olma: </a:t>
            </a:r>
            <a:r>
              <a:rPr lang="tr-TR" dirty="0"/>
              <a:t>Ebeveynler olarak, çocuklarımıza teknolojiyi doğru şekilde kullanmayı modellemeliyiz. Kendi dijital davranışlarımızla çocuklarımıza iyi bir örnek olmalıyız. Teknolojiyi bilinçli ve dengeli bir şekilde kullanarak, çocuklarımıza sağlıklı dijital alışkanlıklar kazandırmalıyız.</a:t>
            </a:r>
          </a:p>
          <a:p>
            <a:pPr>
              <a:buFont typeface="Wingdings" panose="05000000000000000000" pitchFamily="2" charset="2"/>
              <a:buChar char="§"/>
            </a:pPr>
            <a:r>
              <a:rPr lang="tr-TR" b="1" dirty="0"/>
              <a:t>İletişim ve Güven Ortamı Yaratma</a:t>
            </a:r>
            <a:r>
              <a:rPr lang="tr-TR" dirty="0"/>
              <a:t>: Çocuklarımızla açık, samimi ve dürüst bir iletişim kurmalıyız. Onların dijital dünyayla ilgili düşüncelerini ve deneyimlerini paylaşmalarına olanak tanımalıyız. Güvenli bir ortam sağlayarak, çocuklarımızın bize herhangi bir konuda güvenebileceklerini hissettirmeliyiz. Bu, onların çevrimiçi deneyimleri hakkında bize açık olmalarını sağlar.</a:t>
            </a:r>
          </a:p>
        </p:txBody>
      </p:sp>
    </p:spTree>
    <p:extLst>
      <p:ext uri="{BB962C8B-B14F-4D97-AF65-F5344CB8AC3E}">
        <p14:creationId xmlns:p14="http://schemas.microsoft.com/office/powerpoint/2010/main" val="3667189443"/>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b="1" dirty="0"/>
              <a:t>Dijital okuryazar </a:t>
            </a:r>
            <a:r>
              <a:rPr lang="tr-TR" dirty="0"/>
              <a:t>olmak: Çevrim içi dünyadaki uygulamaları bilmek, doğru şekilde kullanmak, karşılaşılan bilgileri eleştirel şekilde analiz ederek yorumlayabilmek ve dijital ortamlarda uygun içerikler oluşturabilmektir. Ebeveyn olarak bunu sağladığımız zaman çocuğumuz da internet ortamında güvenli olan ya da olmayan yerlerde vakit geçirdiğinin farkına varıp buna yönelik önlemler alabiliriz.</a:t>
            </a:r>
          </a:p>
          <a:p>
            <a:pPr>
              <a:buFont typeface="Wingdings" panose="05000000000000000000" pitchFamily="2" charset="2"/>
              <a:buChar char="§"/>
            </a:pPr>
            <a:r>
              <a:rPr lang="tr-TR" dirty="0"/>
              <a:t>Bilindiği gibi internet, içerisine herhangi bir denetimden geçmeden herkesin içerik ekleyebildiği bir ortamdır. Bu nedenle karşımıza çıkan içeriklerin ve bilgi kaynaklarının güvenilirliğini sorgulayarak doğru bilgiye ulaşmamız gerekir. </a:t>
            </a:r>
          </a:p>
          <a:p>
            <a:pPr>
              <a:buFont typeface="Wingdings" panose="05000000000000000000" pitchFamily="2" charset="2"/>
              <a:buChar char="§"/>
            </a:pPr>
            <a:r>
              <a:rPr lang="tr-TR" dirty="0"/>
              <a:t>Doğru bilgiye ulaşmak için; yazının tamamını okumalıyız, yazının kaynağının güvenirliğini sorgulamalıyız (daha önce paylaştığı haberler doğru çıkmış mı?), yazının güncelliğini kontrol etmeliyiz, okuduğumuz yazıyı destekleyen kaynakları sorgulamalıyız.</a:t>
            </a:r>
          </a:p>
          <a:p>
            <a:endParaRPr lang="tr-TR" dirty="0"/>
          </a:p>
        </p:txBody>
      </p:sp>
    </p:spTree>
    <p:extLst>
      <p:ext uri="{BB962C8B-B14F-4D97-AF65-F5344CB8AC3E}">
        <p14:creationId xmlns:p14="http://schemas.microsoft.com/office/powerpoint/2010/main" val="497252094"/>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lstStyle/>
          <a:p>
            <a:r>
              <a:rPr lang="tr-TR" b="1" dirty="0"/>
              <a:t>Sınırlar Koyma ve Denetim</a:t>
            </a:r>
            <a:r>
              <a:rPr lang="tr-TR" dirty="0"/>
              <a:t>: Çocuklarımızın dijital dünyayı sağlıklı bir şekilde keşfetmelerine yardımcı olmak için belirli sınırlar koymalı ve bu sınırları takip etmelisiniz. Ekran süresi, çevrimiçi etkinliklerin türleri ve erişilebilecek siteler konusunda net kurallar belirlemeliyiz. Çocuklarımızın internet kullanımını düzenli olarak denetlemeli ve güvenlik önlemlerini almalıyız. Güvenlik yazılımlarını ve filtreleri kullanarak çocuklarımızın çevrimiçi güvenliğini sağlamalıyız. Bu sorumlulukları yerine getirerek, çocuklarımızın sağlıklı bir şekilde dijital dünyayı keşfetmelerine ve güvenli bir şekilde çevrimiçi etkinliklerde bulunmalarına yardımcı olabiliriz. Her bir sorumluluğun önemi ve etkisi, çocukların teknolojiyi nasıl kullandıkları ve dijital dünyayla nasıl etkileşimde bulundukları üzerinde belirleyici olacaktır.</a:t>
            </a:r>
          </a:p>
        </p:txBody>
      </p:sp>
    </p:spTree>
    <p:extLst>
      <p:ext uri="{BB962C8B-B14F-4D97-AF65-F5344CB8AC3E}">
        <p14:creationId xmlns:p14="http://schemas.microsoft.com/office/powerpoint/2010/main" val="950592861"/>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normAutofit/>
          </a:bodyPr>
          <a:lstStyle/>
          <a:p>
            <a:r>
              <a:rPr lang="tr-TR" b="1" dirty="0"/>
              <a:t>Aile İçi Anlaşmalar: </a:t>
            </a:r>
            <a:r>
              <a:rPr lang="tr-TR" dirty="0"/>
              <a:t>Aile olarak, ekran süreleri, kullanım kuralları ve çevrimiçi davranışlar konusunda birlikte anlaşmalar yapmalıyız.</a:t>
            </a:r>
          </a:p>
          <a:p>
            <a:r>
              <a:rPr lang="tr-TR" b="1" dirty="0"/>
              <a:t>Eğitim ve Bilinçlendirme: </a:t>
            </a:r>
            <a:r>
              <a:rPr lang="tr-TR" dirty="0"/>
              <a:t>Çocuklara internet güvenliği, kişisel bilgi paylaşımı konusunda eğitim verilmesi ve çevrimiçi tehlikeler hakkında bilgilendirme yapmalıyız.</a:t>
            </a:r>
          </a:p>
          <a:p>
            <a:r>
              <a:rPr lang="tr-TR" dirty="0"/>
              <a:t>Çocuklara kişisel bilgilerini internet üzerinde paylaşmamanın önemini öğretmeliyiz. Adresleri, telefon numaraları, okul bilgileri gibi hassas bilgilerin paylaşılmasının riskli olabileceğini vurgulamalıyız.</a:t>
            </a:r>
          </a:p>
          <a:p>
            <a:r>
              <a:rPr lang="tr-TR" b="1" dirty="0"/>
              <a:t>Gizlilik Ayarları: </a:t>
            </a:r>
            <a:r>
              <a:rPr lang="tr-TR" dirty="0"/>
              <a:t>Çocukların kullandığı çevrimiçi platformlarda gizlilik ayarlarını düzenlemelerine yardımcı olmalıyız. Profil bilgilerini sadece arkadaşlarıyla paylaşma, fotoğraf ve gönderilerin izin verilen kişiler tarafından görünmesini sağlama gibi önlemler almalıyız.</a:t>
            </a:r>
          </a:p>
          <a:p>
            <a:endParaRPr lang="tr-TR" dirty="0"/>
          </a:p>
        </p:txBody>
      </p:sp>
    </p:spTree>
    <p:extLst>
      <p:ext uri="{BB962C8B-B14F-4D97-AF65-F5344CB8AC3E}">
        <p14:creationId xmlns:p14="http://schemas.microsoft.com/office/powerpoint/2010/main" val="350679546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lstStyle/>
          <a:p>
            <a:r>
              <a:rPr lang="tr-TR" b="1" dirty="0"/>
              <a:t>Aile Zamanı ve Aktiviteler:</a:t>
            </a:r>
            <a:r>
              <a:rPr lang="tr-TR" dirty="0"/>
              <a:t> Teknolojiden uzaklaşarak ailece birlikte zaman geçirilmeli ve teknoloji dışı aktivitelere çocukları teşvik etmeliyiz.</a:t>
            </a:r>
          </a:p>
          <a:p>
            <a:r>
              <a:rPr lang="tr-TR" b="1" dirty="0"/>
              <a:t>Çevrimiçi Arkadaşlar ve Tanımadıkları ile İletişim</a:t>
            </a:r>
            <a:r>
              <a:rPr lang="tr-TR" dirty="0"/>
              <a:t>: Çocukların, tanımadıkları kişilerle çevrimiçi ortamlarda iletişim kurmamalarını ve yabancılardan gelen istekleri kabul etmemelerini öğütlemeliyiz. Gerçek hayatta olduğu gibi, çevrimiçi ortamlarda da güvendikleri kişilerle iletişim kurmalarını hatırlatmalıyız.</a:t>
            </a:r>
          </a:p>
          <a:p>
            <a:r>
              <a:rPr lang="tr-TR" b="1" dirty="0"/>
              <a:t>Dijital Ayak İzi Yönetimi</a:t>
            </a:r>
            <a:r>
              <a:rPr lang="tr-TR" dirty="0"/>
              <a:t>: Çocuklara, çevrimiçi davranışlarının kalıcı olduğunu ve dijital ayak izlerinin gelecekteki kariyerleri ve ilişkileri üzerinde etkili olabileceğini anlatmalıyız. Bu nedenle, çevrimiçi paylaşımlarının dikkatli bir şekilde yapılması gerektiğini vurgulamalıyız.</a:t>
            </a:r>
          </a:p>
          <a:p>
            <a:endParaRPr lang="tr-TR" dirty="0"/>
          </a:p>
          <a:p>
            <a:endParaRPr lang="tr-TR" dirty="0"/>
          </a:p>
          <a:p>
            <a:endParaRPr lang="tr-TR" dirty="0"/>
          </a:p>
        </p:txBody>
      </p:sp>
    </p:spTree>
    <p:extLst>
      <p:ext uri="{BB962C8B-B14F-4D97-AF65-F5344CB8AC3E}">
        <p14:creationId xmlns:p14="http://schemas.microsoft.com/office/powerpoint/2010/main" val="72156319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Ebeveyn Olarak Sorumluluklarımız</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Çocuğumuzun resmini paylaşmak; bir çoğumuzun yaptığı ancak farkına varmadan çocuğumuzun güvenliği tehlikeye attığımız bir davranıştır. Bu paylaşımlar çocuğunuzu gittiği okul, arkadaşları, sevdiği şeyler vs. hakkında oldukça bilgi vericidir. Kötü niyetli kişiler tarafından kullanılmak istendiğinde oldukça yardımcı olacak bilgilerdir. Ayrıca günümüzde gelişen teknoloji sayesinde bir çok yapay zeka uygulamaları kullanılmaya başlanmıştır ve internet ortamında paylaştığınız çocuğunuz resimleri oldukça kolay bir biçimde farklı resimler ile birleştirilebilir, hoşlanmayacağınız görüntüler haline getirilebilir. Bu yüzden ebeveyn olarak çocuğumuz güvenliği için öncelikle biz paylaştığımız resimler veya bilgiler konusunda dikkatli davranmalıyız. </a:t>
            </a:r>
          </a:p>
        </p:txBody>
      </p:sp>
    </p:spTree>
    <p:extLst>
      <p:ext uri="{BB962C8B-B14F-4D97-AF65-F5344CB8AC3E}">
        <p14:creationId xmlns:p14="http://schemas.microsoft.com/office/powerpoint/2010/main" val="1147918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p:txBody>
          <a:bodyPr>
            <a:normAutofit/>
          </a:bodyPr>
          <a:lstStyle/>
          <a:p>
            <a:pPr marL="0" indent="0">
              <a:lnSpc>
                <a:spcPct val="150000"/>
              </a:lnSpc>
              <a:buNone/>
            </a:pPr>
            <a:r>
              <a:rPr lang="tr-TR" b="1" dirty="0"/>
              <a:t>Artıları:</a:t>
            </a:r>
          </a:p>
          <a:p>
            <a:pPr>
              <a:lnSpc>
                <a:spcPct val="150000"/>
              </a:lnSpc>
              <a:buFont typeface="Wingdings" pitchFamily="2" charset="2"/>
              <a:buChar char="§"/>
            </a:pPr>
            <a:r>
              <a:rPr lang="tr-TR" b="1" dirty="0"/>
              <a:t>Sosyal Bağlantılar: </a:t>
            </a:r>
            <a:r>
              <a:rPr lang="tr-TR" dirty="0"/>
              <a:t>Sosyal medya ve çevrimiçi iletişim araçları, çocukların arkadaşlarıyla bağlantıda kalmasına ve dünya genelinde farklı kültürleri tanımasına yardımcı olur. Bu da sosyal becerilerin gelişimine katkı sağlar.</a:t>
            </a:r>
          </a:p>
          <a:p>
            <a:pPr>
              <a:lnSpc>
                <a:spcPct val="150000"/>
              </a:lnSpc>
              <a:buFont typeface="Wingdings" pitchFamily="2" charset="2"/>
              <a:buChar char="§"/>
            </a:pPr>
            <a:r>
              <a:rPr lang="tr-TR" b="1" dirty="0"/>
              <a:t>Öğrenme ve Araştırma: </a:t>
            </a:r>
            <a:r>
              <a:rPr lang="tr-TR" dirty="0"/>
              <a:t>İnternet, çocukların merak ettikleri konuları araştırmalarına ve yeni bilgiler edinmelerine olanak tanır. Doğru kaynaklar kullanılarak yapılan araştırmalar, çocukların bilgi dağarcığını genişletir.</a:t>
            </a:r>
          </a:p>
          <a:p>
            <a:endParaRPr lang="tr-TR" dirty="0"/>
          </a:p>
        </p:txBody>
      </p:sp>
    </p:spTree>
    <p:extLst>
      <p:ext uri="{BB962C8B-B14F-4D97-AF65-F5344CB8AC3E}">
        <p14:creationId xmlns:p14="http://schemas.microsoft.com/office/powerpoint/2010/main" val="12113873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845734"/>
            <a:ext cx="10058400" cy="4036906"/>
          </a:xfrm>
        </p:spPr>
        <p:txBody>
          <a:bodyPr>
            <a:normAutofit/>
          </a:bodyPr>
          <a:lstStyle/>
          <a:p>
            <a:r>
              <a:rPr lang="tr-TR" b="1" dirty="0"/>
              <a:t>Eksileri:</a:t>
            </a:r>
            <a:endParaRPr lang="tr-TR" dirty="0"/>
          </a:p>
          <a:p>
            <a:pPr>
              <a:lnSpc>
                <a:spcPct val="150000"/>
              </a:lnSpc>
              <a:buFont typeface="Wingdings" pitchFamily="2" charset="2"/>
              <a:buChar char="§"/>
            </a:pPr>
            <a:r>
              <a:rPr lang="tr-TR" b="1" dirty="0"/>
              <a:t>Zaman Yönetimi Problemleri: </a:t>
            </a:r>
            <a:r>
              <a:rPr lang="tr-TR" dirty="0"/>
              <a:t>Dijital dünya, çocukların zamanlarını etkili bir şekilde yönetmelerini zorlaştırabilir. Aşırı ekran süresi, çocukların fiziksel aktivitelerden ve yüz yüze sosyal etkileşimlerden uzaklaşmasına neden olabilir.</a:t>
            </a:r>
          </a:p>
          <a:p>
            <a:pPr>
              <a:lnSpc>
                <a:spcPct val="150000"/>
              </a:lnSpc>
              <a:buFont typeface="Wingdings" pitchFamily="2" charset="2"/>
              <a:buChar char="§"/>
            </a:pPr>
            <a:r>
              <a:rPr lang="tr-TR" b="1" dirty="0"/>
              <a:t>İçerik Kontrolü Zorlukları: </a:t>
            </a:r>
            <a:r>
              <a:rPr lang="tr-TR" dirty="0"/>
              <a:t>İnternet üzerindeki geniş içerik yelpazesi, çocukların uygun olmayan içeriklere maruz kalma riskini artırır. Ebeveynlerin ve öğretmenlerin çocukları bu tür içeriklerden korumak için dikkatli olmaları gerekir.</a:t>
            </a:r>
          </a:p>
        </p:txBody>
      </p:sp>
    </p:spTree>
    <p:extLst>
      <p:ext uri="{BB962C8B-B14F-4D97-AF65-F5344CB8AC3E}">
        <p14:creationId xmlns:p14="http://schemas.microsoft.com/office/powerpoint/2010/main" val="194605855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1097280" y="1767840"/>
            <a:ext cx="10058400" cy="4328160"/>
          </a:xfrm>
        </p:spPr>
        <p:txBody>
          <a:bodyPr/>
          <a:lstStyle/>
          <a:p>
            <a:pPr marL="0" indent="0">
              <a:buNone/>
            </a:pPr>
            <a:endParaRPr lang="tr-TR" dirty="0"/>
          </a:p>
          <a:p>
            <a:r>
              <a:rPr lang="tr-TR" b="1" dirty="0"/>
              <a:t>Eksileri:</a:t>
            </a:r>
            <a:endParaRPr lang="tr-TR" dirty="0"/>
          </a:p>
          <a:p>
            <a:pPr>
              <a:lnSpc>
                <a:spcPct val="150000"/>
              </a:lnSpc>
              <a:buFont typeface="Wingdings" pitchFamily="2" charset="2"/>
              <a:buChar char="§"/>
            </a:pPr>
            <a:r>
              <a:rPr lang="tr-TR" b="1" dirty="0"/>
              <a:t>Gizlilik ve Güvenlik Endişeleri: </a:t>
            </a:r>
            <a:r>
              <a:rPr lang="tr-TR" dirty="0"/>
              <a:t>Dijital dünya, çocukların kişisel bilgilerini paylaşmalarına ve çevrimiçi tehlikelerle karşılaşmalarına neden olabilir. Tehditler arasında siber zorbalık, çevrimiçi taciz ve kişisel verilerin kötüye kullanımı bulunur.</a:t>
            </a:r>
          </a:p>
          <a:p>
            <a:pPr>
              <a:lnSpc>
                <a:spcPct val="150000"/>
              </a:lnSpc>
              <a:buFont typeface="Wingdings" pitchFamily="2" charset="2"/>
              <a:buChar char="§"/>
            </a:pPr>
            <a:r>
              <a:rPr lang="tr-TR" b="1" dirty="0"/>
              <a:t>Sosyal İzolasyon Riski: </a:t>
            </a:r>
            <a:r>
              <a:rPr lang="tr-TR" dirty="0"/>
              <a:t>Aşırı teknoloji kullanımı, çocukların yüz yüze sosyal etkileşimlerden uzaklaşmasına ve sosyal izolasyona neden olabilir. Bu da duygusal ve sosyal gelişimlerini olumsuz etkileyebilir.</a:t>
            </a:r>
          </a:p>
        </p:txBody>
      </p:sp>
    </p:spTree>
    <p:extLst>
      <p:ext uri="{BB962C8B-B14F-4D97-AF65-F5344CB8AC3E}">
        <p14:creationId xmlns:p14="http://schemas.microsoft.com/office/powerpoint/2010/main" val="156227512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DİJİTAL TEHLİKELER</a:t>
            </a:r>
          </a:p>
        </p:txBody>
      </p:sp>
      <p:sp>
        <p:nvSpPr>
          <p:cNvPr id="3" name="İçerik Yer Tutucusu 2"/>
          <p:cNvSpPr>
            <a:spLocks noGrp="1"/>
          </p:cNvSpPr>
          <p:nvPr>
            <p:ph idx="1"/>
          </p:nvPr>
        </p:nvSpPr>
        <p:spPr/>
        <p:txBody>
          <a:bodyPr/>
          <a:lstStyle/>
          <a:p>
            <a:pPr>
              <a:buFont typeface="Wingdings" panose="05000000000000000000" pitchFamily="2" charset="2"/>
              <a:buChar char="§"/>
            </a:pPr>
            <a:r>
              <a:rPr lang="tr-TR" dirty="0"/>
              <a:t>Çevrimiçi Tehlikeler </a:t>
            </a:r>
          </a:p>
          <a:p>
            <a:pPr>
              <a:buFont typeface="Wingdings" panose="05000000000000000000" pitchFamily="2" charset="2"/>
              <a:buChar char="§"/>
            </a:pPr>
            <a:r>
              <a:rPr lang="tr-TR" dirty="0"/>
              <a:t>Sosyal Medya ve Çocuklar</a:t>
            </a:r>
          </a:p>
          <a:p>
            <a:pPr>
              <a:buFont typeface="Wingdings" panose="05000000000000000000" pitchFamily="2" charset="2"/>
              <a:buChar char="§"/>
            </a:pPr>
            <a:r>
              <a:rPr lang="tr-TR" dirty="0"/>
              <a:t>Dijital Zorbalık ve Çözümler</a:t>
            </a:r>
          </a:p>
          <a:p>
            <a:endParaRPr lang="tr-TR" dirty="0"/>
          </a:p>
        </p:txBody>
      </p:sp>
    </p:spTree>
    <p:extLst>
      <p:ext uri="{BB962C8B-B14F-4D97-AF65-F5344CB8AC3E}">
        <p14:creationId xmlns:p14="http://schemas.microsoft.com/office/powerpoint/2010/main" val="345674033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Çevrimiçi Tehlikeler</a:t>
            </a:r>
          </a:p>
        </p:txBody>
      </p:sp>
      <p:sp>
        <p:nvSpPr>
          <p:cNvPr id="3" name="İçerik Yer Tutucusu 2"/>
          <p:cNvSpPr>
            <a:spLocks noGrp="1"/>
          </p:cNvSpPr>
          <p:nvPr>
            <p:ph idx="1"/>
          </p:nvPr>
        </p:nvSpPr>
        <p:spPr/>
        <p:txBody>
          <a:bodyPr>
            <a:normAutofit fontScale="92500" lnSpcReduction="20000"/>
          </a:bodyPr>
          <a:lstStyle/>
          <a:p>
            <a:r>
              <a:rPr lang="tr-TR" dirty="0"/>
              <a:t>Çevrim içi tehlikeler, internetin yaygın kullanımı ile birlikte ortaya çıkan potansiyel riskleri ifade eder. Bu tehlikeler çocuklar, gençler ve yetişkinler için farklı şekillerde ortaya çıkabilir. İşte çevrim içi tehlikelerin bazı örnekleri:</a:t>
            </a:r>
          </a:p>
          <a:p>
            <a:r>
              <a:rPr lang="tr-TR" b="1" dirty="0"/>
              <a:t>Kişisel Bilgi Tehlikeleri:</a:t>
            </a:r>
            <a:endParaRPr lang="tr-TR" dirty="0"/>
          </a:p>
          <a:p>
            <a:pPr lvl="1"/>
            <a:r>
              <a:rPr lang="tr-TR" b="1" dirty="0"/>
              <a:t>Bilgi Sızıntısı:</a:t>
            </a:r>
            <a:r>
              <a:rPr lang="tr-TR" dirty="0"/>
              <a:t> Çocuklar ve gençler, bilgi vermede dikkatsiz olabilir ve kişisel bilgilerini paylaşabilirler. Bu bilgiler, kötü niyetli kişiler tarafından kötü amaçlar için kullanılabilir.</a:t>
            </a:r>
          </a:p>
          <a:p>
            <a:pPr lvl="1"/>
            <a:r>
              <a:rPr lang="tr-TR" b="1" dirty="0"/>
              <a:t>Kimlik Hırsızlığı:</a:t>
            </a:r>
            <a:r>
              <a:rPr lang="tr-TR" dirty="0"/>
              <a:t> Sahte siteler, kişisel bilgileri çalarak kimlik hırsızlığına neden olabilir.</a:t>
            </a:r>
          </a:p>
          <a:p>
            <a:r>
              <a:rPr lang="tr-TR" b="1" dirty="0"/>
              <a:t>Dijital Zorbalık:</a:t>
            </a:r>
            <a:endParaRPr lang="tr-TR" dirty="0"/>
          </a:p>
          <a:p>
            <a:pPr lvl="1"/>
            <a:r>
              <a:rPr lang="tr-TR" b="1" dirty="0"/>
              <a:t>Siber Zorbalık:</a:t>
            </a:r>
            <a:r>
              <a:rPr lang="tr-TR" dirty="0"/>
              <a:t> İnternet üzerinden yapılan taciz, tehdit ve aşağılama gibi davranışlar, siber zorbalığı oluşturur.</a:t>
            </a:r>
          </a:p>
          <a:p>
            <a:pPr lvl="1"/>
            <a:r>
              <a:rPr lang="tr-TR" b="1" dirty="0"/>
              <a:t>Çevrimiçi İntikam:</a:t>
            </a:r>
            <a:r>
              <a:rPr lang="tr-TR" dirty="0"/>
              <a:t> Özel fotoğraf ve videoların kötü niyetli şekillerde paylaşılması, çevrimiçi intikamı tetikleyebilir.</a:t>
            </a:r>
          </a:p>
          <a:p>
            <a:r>
              <a:rPr lang="tr-TR" b="1" dirty="0"/>
              <a:t>Çocuk İstismarı:</a:t>
            </a:r>
            <a:endParaRPr lang="tr-TR" dirty="0"/>
          </a:p>
          <a:p>
            <a:pPr lvl="1"/>
            <a:r>
              <a:rPr lang="tr-TR" dirty="0"/>
              <a:t>İnternet, çocukları hedef alan cinsel içerikli materyallerin yayılmasına ve paylaşılması tehlikesine yol açar.</a:t>
            </a:r>
          </a:p>
          <a:p>
            <a:pPr lvl="1"/>
            <a:r>
              <a:rPr lang="tr-TR" dirty="0"/>
              <a:t>Çocukları çevrim içi ortamlarda istismar eden kişilerle karşılaşma riski vardır.</a:t>
            </a:r>
          </a:p>
          <a:p>
            <a:endParaRPr lang="tr-TR" dirty="0"/>
          </a:p>
        </p:txBody>
      </p:sp>
    </p:spTree>
    <p:extLst>
      <p:ext uri="{BB962C8B-B14F-4D97-AF65-F5344CB8AC3E}">
        <p14:creationId xmlns:p14="http://schemas.microsoft.com/office/powerpoint/2010/main" val="8624735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a:t>Çevrimiçi Tehlikeler</a:t>
            </a:r>
          </a:p>
        </p:txBody>
      </p:sp>
      <p:sp>
        <p:nvSpPr>
          <p:cNvPr id="3" name="İçerik Yer Tutucusu 2"/>
          <p:cNvSpPr>
            <a:spLocks noGrp="1"/>
          </p:cNvSpPr>
          <p:nvPr>
            <p:ph idx="1"/>
          </p:nvPr>
        </p:nvSpPr>
        <p:spPr/>
        <p:txBody>
          <a:bodyPr>
            <a:normAutofit fontScale="92500" lnSpcReduction="10000"/>
          </a:bodyPr>
          <a:lstStyle/>
          <a:p>
            <a:r>
              <a:rPr lang="tr-TR" b="1" dirty="0"/>
              <a:t>Kötü Amaçlı Yazılımlar:</a:t>
            </a:r>
            <a:endParaRPr lang="tr-TR" dirty="0"/>
          </a:p>
          <a:p>
            <a:pPr lvl="1"/>
            <a:r>
              <a:rPr lang="tr-TR" b="1" dirty="0"/>
              <a:t>Virüsler ve Zararlı Yazılımlar:</a:t>
            </a:r>
            <a:r>
              <a:rPr lang="tr-TR" dirty="0"/>
              <a:t> İnternet üzerinden indirilen dosyalardaki virüsler ve zararlı yazılımlar, cihazlara zarar verebilir.</a:t>
            </a:r>
          </a:p>
          <a:p>
            <a:pPr lvl="1"/>
            <a:r>
              <a:rPr lang="tr-TR" b="1" dirty="0"/>
              <a:t>Fidye Yazılımları:</a:t>
            </a:r>
            <a:r>
              <a:rPr lang="tr-TR" dirty="0"/>
              <a:t> Dosyaları kilitleyen ve fidye talep eden yazılımların kullanılması.</a:t>
            </a:r>
          </a:p>
          <a:p>
            <a:r>
              <a:rPr lang="tr-TR" b="1" dirty="0"/>
              <a:t>İnternet Bağımlılığı:</a:t>
            </a:r>
            <a:endParaRPr lang="tr-TR" dirty="0"/>
          </a:p>
          <a:p>
            <a:pPr lvl="1"/>
            <a:r>
              <a:rPr lang="tr-TR" b="1" dirty="0"/>
              <a:t>Oyun Bağımlılığı:</a:t>
            </a:r>
            <a:r>
              <a:rPr lang="tr-TR" dirty="0"/>
              <a:t> Çocuklar ve gençler, sürekli çevrim içi oyunlarla meşgul olabilir ve bu durum günlük aktivitelerini etkileyebilir.</a:t>
            </a:r>
          </a:p>
          <a:p>
            <a:pPr lvl="1"/>
            <a:r>
              <a:rPr lang="tr-TR" b="1" dirty="0"/>
              <a:t>Sosyal Medya Bağımlılığı:</a:t>
            </a:r>
            <a:r>
              <a:rPr lang="tr-TR" dirty="0"/>
              <a:t> Sürekli olarak sosyal medyada vakit geçirme, olumsuz etkiler yaratabilir.</a:t>
            </a:r>
          </a:p>
          <a:p>
            <a:r>
              <a:rPr lang="tr-TR" b="1" dirty="0"/>
              <a:t>Sahte Haber ve Manipülasyon:</a:t>
            </a:r>
            <a:endParaRPr lang="tr-TR" dirty="0"/>
          </a:p>
          <a:p>
            <a:pPr lvl="1"/>
            <a:r>
              <a:rPr lang="tr-TR" b="1" dirty="0"/>
              <a:t>Yalan Bilgi ve Sahte Haber:</a:t>
            </a:r>
            <a:r>
              <a:rPr lang="tr-TR" dirty="0"/>
              <a:t> İnternet üzerinde dolaşan yanıltıcı bilgiler ve sahte haberler, kişileri manipüle edebilir.</a:t>
            </a:r>
          </a:p>
          <a:p>
            <a:r>
              <a:rPr lang="tr-TR" b="1" dirty="0"/>
              <a:t>Telif Hakkı İhlalleri:</a:t>
            </a:r>
            <a:endParaRPr lang="tr-TR" dirty="0"/>
          </a:p>
          <a:p>
            <a:pPr lvl="1"/>
            <a:r>
              <a:rPr lang="tr-TR" b="1" dirty="0"/>
              <a:t>Telif Hakkı İhlali:</a:t>
            </a:r>
            <a:r>
              <a:rPr lang="tr-TR" dirty="0"/>
              <a:t> İnternet üzerinden paylaşılan içeriklerde telif haklarının ihlal edilmesi.</a:t>
            </a:r>
          </a:p>
          <a:p>
            <a:endParaRPr lang="tr-TR" dirty="0"/>
          </a:p>
        </p:txBody>
      </p:sp>
    </p:spTree>
    <p:extLst>
      <p:ext uri="{BB962C8B-B14F-4D97-AF65-F5344CB8AC3E}">
        <p14:creationId xmlns:p14="http://schemas.microsoft.com/office/powerpoint/2010/main" val="3453730263"/>
      </p:ext>
    </p:extLst>
  </p:cSld>
  <p:clrMapOvr>
    <a:masterClrMapping/>
  </p:clrMapOvr>
</p:sld>
</file>

<file path=ppt/theme/theme1.xml><?xml version="1.0" encoding="utf-8"?>
<a:theme xmlns:a="http://schemas.openxmlformats.org/drawingml/2006/main" name="Geçmişe bakış">
  <a:themeElements>
    <a:clrScheme name="Geçmişe bakış">
      <a:dk1>
        <a:srgbClr val="000000"/>
      </a:dk1>
      <a:lt1>
        <a:sysClr val="window" lastClr="FFFFFF"/>
      </a:lt1>
      <a:dk2>
        <a:srgbClr val="637052"/>
      </a:dk2>
      <a:lt2>
        <a:srgbClr val="CCDDEA"/>
      </a:lt2>
      <a:accent1>
        <a:srgbClr val="E48312"/>
      </a:accent1>
      <a:accent2>
        <a:srgbClr val="BD582C"/>
      </a:accent2>
      <a:accent3>
        <a:srgbClr val="865640"/>
      </a:accent3>
      <a:accent4>
        <a:srgbClr val="9B8357"/>
      </a:accent4>
      <a:accent5>
        <a:srgbClr val="C2BC80"/>
      </a:accent5>
      <a:accent6>
        <a:srgbClr val="94A088"/>
      </a:accent6>
      <a:hlink>
        <a:srgbClr val="2998E3"/>
      </a:hlink>
      <a:folHlink>
        <a:srgbClr val="8C8C8C"/>
      </a:folHlink>
    </a:clrScheme>
    <a:fontScheme name="Geçmişe bakış">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eçmişe bakış">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3F1AAB62-24C6-49D2-8E01-B56FAC9A3DCD}"/>
    </a:ext>
  </a:extLst>
</a:theme>
</file>

<file path=docProps/app.xml><?xml version="1.0" encoding="utf-8"?>
<Properties xmlns="http://schemas.openxmlformats.org/officeDocument/2006/extended-properties" xmlns:vt="http://schemas.openxmlformats.org/officeDocument/2006/docPropsVTypes">
  <TotalTime>0</TotalTime>
  <Words>2847</Words>
  <Application>Microsoft Office PowerPoint</Application>
  <PresentationFormat>Geniş ekran</PresentationFormat>
  <Paragraphs>215</Paragraphs>
  <Slides>35</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35</vt:i4>
      </vt:variant>
    </vt:vector>
  </HeadingPairs>
  <TitlesOfParts>
    <vt:vector size="39" baseType="lpstr">
      <vt:lpstr>Calibri</vt:lpstr>
      <vt:lpstr>Calibri Light</vt:lpstr>
      <vt:lpstr>Wingdings</vt:lpstr>
      <vt:lpstr>Geçmişe bakış</vt:lpstr>
      <vt:lpstr>DİJİTAL ÇAĞDA EBEVEYN OLMAK</vt:lpstr>
      <vt:lpstr>EBEVEYN NEDİR</vt:lpstr>
      <vt:lpstr>DİJİTAL DÜNYANIN ARTILARI VE EKSİLERİ</vt:lpstr>
      <vt:lpstr>PowerPoint Sunusu</vt:lpstr>
      <vt:lpstr>PowerPoint Sunusu</vt:lpstr>
      <vt:lpstr>PowerPoint Sunusu</vt:lpstr>
      <vt:lpstr>DİJİTAL TEHLİKELER</vt:lpstr>
      <vt:lpstr>Çevrimiçi Tehlikeler</vt:lpstr>
      <vt:lpstr>Çevrimiçi Tehlikeler</vt:lpstr>
      <vt:lpstr> Sosyal Medya ve Çocuklar </vt:lpstr>
      <vt:lpstr>Sosyal Medya ve Çocuklar</vt:lpstr>
      <vt:lpstr>Sosyal Medya ve Çocuklar</vt:lpstr>
      <vt:lpstr>Dijital Zorbalık ve Çözümler</vt:lpstr>
      <vt:lpstr>Dijital Zorbalık ve Çözümler</vt:lpstr>
      <vt:lpstr>Dijital Zorbalık ve Çözümler</vt:lpstr>
      <vt:lpstr>Dijital Zorbalık ve Çözümler</vt:lpstr>
      <vt:lpstr>Dijital Zorbalık ve Çözümler</vt:lpstr>
      <vt:lpstr>Dijital Zorbalık ve Çözümler</vt:lpstr>
      <vt:lpstr>EBEVEYNLİKTE DİJİTAL BİLİNÇ</vt:lpstr>
      <vt:lpstr>Teknoloji Kullanımını Dengeleme </vt:lpstr>
      <vt:lpstr>Teknoloji Kullanımını Dengeleme </vt:lpstr>
      <vt:lpstr>Teknoloji Kullanımını Dengeleme </vt:lpstr>
      <vt:lpstr>Çocukların Ekran Sürelerini Yönetme</vt:lpstr>
      <vt:lpstr>Dijital Bağımlılıkla Başa Çıkma</vt:lpstr>
      <vt:lpstr>Dijital Bağımlılıkla Başa Çıkma</vt:lpstr>
      <vt:lpstr>İLETİŞİM VE GÜVEN</vt:lpstr>
      <vt:lpstr>Ebeveyn- çocuk İlişkisi Nasıl Olmalı?</vt:lpstr>
      <vt:lpstr>Ebeveyn- çocuk İlişkisi Nasıl Olmalı?</vt:lpstr>
      <vt:lpstr>Ebeveyn- çocuk İlişkisi Nasıl Olmalı?</vt:lpstr>
      <vt:lpstr>Ebeveyn Olarak Sorumluluklarımız</vt:lpstr>
      <vt:lpstr>Ebeveyn Olarak Sorumluluklarımız</vt:lpstr>
      <vt:lpstr>Ebeveyn Olarak Sorumluluklarımız</vt:lpstr>
      <vt:lpstr>Ebeveyn Olarak Sorumluluklarımız</vt:lpstr>
      <vt:lpstr>Ebeveyn Olarak Sorumluluklarımız</vt:lpstr>
      <vt:lpstr>Ebeveyn Olarak Sorumluluklarımız</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DİJİTAL ÇAĞDA EBEVEYN OLMAK</dc:title>
  <dc:creator>gebzehem</dc:creator>
  <cp:lastModifiedBy>Microsoft hesabı</cp:lastModifiedBy>
  <cp:revision>1</cp:revision>
  <dcterms:modified xsi:type="dcterms:W3CDTF">2024-03-26T07:08:22Z</dcterms:modified>
</cp:coreProperties>
</file>